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51_C47074BC.xml" ContentType="application/vnd.ms-powerpoint.comments+xml"/>
  <Override PartName="/ppt/notesSlides/notesSlide9.xml" ContentType="application/vnd.openxmlformats-officedocument.presentationml.notesSlide+xml"/>
  <Override PartName="/ppt/comments/modernComment_14E_D9693A63.xml" ContentType="application/vnd.ms-powerpoint.comments+xml"/>
  <Override PartName="/ppt/notesSlides/notesSlide10.xml" ContentType="application/vnd.openxmlformats-officedocument.presentationml.notesSlide+xml"/>
  <Override PartName="/ppt/comments/modernComment_15D_5D5AF2.xml" ContentType="application/vnd.ms-powerpoint.comments+xml"/>
  <Override PartName="/ppt/notesSlides/notesSlide11.xml" ContentType="application/vnd.openxmlformats-officedocument.presentationml.notesSlide+xml"/>
  <Override PartName="/ppt/comments/modernComment_13D_698CCA6B.xml" ContentType="application/vnd.ms-powerpoint.comments+xml"/>
  <Override PartName="/ppt/notesSlides/notesSlide12.xml" ContentType="application/vnd.openxmlformats-officedocument.presentationml.notesSlide+xml"/>
  <Override PartName="/ppt/comments/modernComment_15A_B7F57FA8.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124_5320C77A.xml" ContentType="application/vnd.ms-powerpoint.comments+xml"/>
  <Override PartName="/ppt/notesSlides/notesSlide26.xml" ContentType="application/vnd.openxmlformats-officedocument.presentationml.notesSlide+xml"/>
  <Override PartName="/ppt/comments/modernComment_125_86DB7453.xml" ContentType="application/vnd.ms-powerpoint.comments+xml"/>
  <Override PartName="/ppt/notesSlides/notesSlide27.xml" ContentType="application/vnd.openxmlformats-officedocument.presentationml.notesSlide+xml"/>
  <Override PartName="/ppt/comments/modernComment_167_E3394AB2.xml" ContentType="application/vnd.ms-powerpoint.comments+xml"/>
  <Override PartName="/ppt/notesSlides/notesSlide28.xml" ContentType="application/vnd.openxmlformats-officedocument.presentationml.notesSlide+xml"/>
  <Override PartName="/ppt/comments/modernComment_13B_C354CA0.xml" ContentType="application/vnd.ms-powerpoint.comments+xml"/>
  <Override PartName="/ppt/notesSlides/notesSlide29.xml" ContentType="application/vnd.openxmlformats-officedocument.presentationml.notesSlide+xml"/>
  <Override PartName="/ppt/comments/modernComment_111_71067E68.xml" ContentType="application/vnd.ms-powerpoint.comments+xml"/>
  <Override PartName="/ppt/notesSlides/notesSlide30.xml" ContentType="application/vnd.openxmlformats-officedocument.presentationml.notesSlide+xml"/>
  <Override PartName="/ppt/comments/modernComment_11A_6E1125E7.xml" ContentType="application/vnd.ms-powerpoint.comments+xml"/>
  <Override PartName="/ppt/notesSlides/notesSlide31.xml" ContentType="application/vnd.openxmlformats-officedocument.presentationml.notesSlide+xml"/>
  <Override PartName="/ppt/comments/modernComment_11B_53E3BD25.xml" ContentType="application/vnd.ms-powerpoint.comments+xml"/>
  <Override PartName="/ppt/notesSlides/notesSlide32.xml" ContentType="application/vnd.openxmlformats-officedocument.presentationml.notesSlide+xml"/>
  <Override PartName="/ppt/comments/modernComment_148_683BF878.xml" ContentType="application/vnd.ms-powerpoint.comments+xml"/>
  <Override PartName="/ppt/notesSlides/notesSlide33.xml" ContentType="application/vnd.openxmlformats-officedocument.presentationml.notesSlide+xml"/>
  <Override PartName="/ppt/comments/modernComment_149_F1D499D4.xml" ContentType="application/vnd.ms-powerpoint.comments+xml"/>
  <Override PartName="/ppt/notesSlides/notesSlide34.xml" ContentType="application/vnd.openxmlformats-officedocument.presentationml.notesSlide+xml"/>
  <Override PartName="/ppt/comments/modernComment_14A_7D660E94.xml" ContentType="application/vnd.ms-powerpoint.comment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omments/modernComment_14C_FCE8F70B.xml" ContentType="application/vnd.ms-powerpoint.comments+xml"/>
  <Override PartName="/ppt/comments/modernComment_137_88E70CD5.xml" ContentType="application/vnd.ms-powerpoint.comment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omments/modernComment_116_4EFE80C0.xml" ContentType="application/vnd.ms-powerpoint.comments+xml"/>
  <Override PartName="/ppt/notesSlides/notesSlide41.xml" ContentType="application/vnd.openxmlformats-officedocument.presentationml.notesSlide+xml"/>
  <Override PartName="/ppt/comments/modernComment_117_D4CF3FF7.xml" ContentType="application/vnd.ms-powerpoint.comments+xml"/>
  <Override PartName="/ppt/comments/modernComment_121_FC62995D.xml" ContentType="application/vnd.ms-powerpoint.comments+xml"/>
  <Override PartName="/ppt/notesSlides/notesSlide42.xml" ContentType="application/vnd.openxmlformats-officedocument.presentationml.notesSlide+xml"/>
  <Override PartName="/ppt/comments/modernComment_112_8951BB7F.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5"/>
  </p:notesMasterIdLst>
  <p:sldIdLst>
    <p:sldId id="256" r:id="rId5"/>
    <p:sldId id="342" r:id="rId6"/>
    <p:sldId id="386" r:id="rId7"/>
    <p:sldId id="340" r:id="rId8"/>
    <p:sldId id="345" r:id="rId9"/>
    <p:sldId id="336" r:id="rId10"/>
    <p:sldId id="335" r:id="rId11"/>
    <p:sldId id="337" r:id="rId12"/>
    <p:sldId id="334" r:id="rId13"/>
    <p:sldId id="349" r:id="rId14"/>
    <p:sldId id="317" r:id="rId15"/>
    <p:sldId id="429" r:id="rId16"/>
    <p:sldId id="346" r:id="rId17"/>
    <p:sldId id="373" r:id="rId18"/>
    <p:sldId id="374" r:id="rId19"/>
    <p:sldId id="375" r:id="rId20"/>
    <p:sldId id="376" r:id="rId21"/>
    <p:sldId id="377" r:id="rId22"/>
    <p:sldId id="378" r:id="rId23"/>
    <p:sldId id="379" r:id="rId24"/>
    <p:sldId id="380" r:id="rId25"/>
    <p:sldId id="381" r:id="rId26"/>
    <p:sldId id="382" r:id="rId27"/>
    <p:sldId id="383" r:id="rId28"/>
    <p:sldId id="384" r:id="rId29"/>
    <p:sldId id="292" r:id="rId30"/>
    <p:sldId id="293" r:id="rId31"/>
    <p:sldId id="359" r:id="rId32"/>
    <p:sldId id="315" r:id="rId33"/>
    <p:sldId id="273" r:id="rId34"/>
    <p:sldId id="281" r:id="rId35"/>
    <p:sldId id="282" r:id="rId36"/>
    <p:sldId id="283" r:id="rId37"/>
    <p:sldId id="328" r:id="rId38"/>
    <p:sldId id="329" r:id="rId39"/>
    <p:sldId id="330" r:id="rId40"/>
    <p:sldId id="331" r:id="rId41"/>
    <p:sldId id="332" r:id="rId42"/>
    <p:sldId id="311" r:id="rId43"/>
    <p:sldId id="351" r:id="rId44"/>
    <p:sldId id="355" r:id="rId45"/>
    <p:sldId id="352" r:id="rId46"/>
    <p:sldId id="353" r:id="rId47"/>
    <p:sldId id="354" r:id="rId48"/>
    <p:sldId id="277" r:id="rId49"/>
    <p:sldId id="278" r:id="rId50"/>
    <p:sldId id="279" r:id="rId51"/>
    <p:sldId id="289" r:id="rId52"/>
    <p:sldId id="274" r:id="rId53"/>
    <p:sldId id="280"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82646A-FAD3-DCC3-DF3B-C0147EE1C3DD}" name="Hannah Walker" initials="HW" userId="S::hcwafa@cityoffortwayne.org::8eea7113-bba9-49a3-bd95-948d3b01354e" providerId="AD"/>
  <p188:author id="{7613957A-6B0E-EAA7-50A9-7CB3F9F97492}" name="Illyanna M. Ratkos" initials="IR" userId="S::IMRAFA@cityoffortwayne.org::dc8dcf2a-af58-4ec7-881a-587af57de863" providerId="AD"/>
  <p188:author id="{A17EC288-5677-BAFE-5AA5-5DC605B7024B}" name="Jenna Davis" initials="JD" userId="S::jddafc@cityoffortwayne.org::a7f8aef7-099b-4498-94f3-2d83a0f46a6c" providerId="AD"/>
  <p188:author id="{30740FB2-66E0-0F6C-E59F-823BECA9779C}" name="Charlie Cochran" initials="CC" userId="S::CACOFA@cityoffortwayne.org::16137f8c-d1a2-4cac-8f44-8d126d51d8a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AD40"/>
    <a:srgbClr val="2E9FB5"/>
    <a:srgbClr val="FDB515"/>
    <a:srgbClr val="0037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83414" autoAdjust="0"/>
  </p:normalViewPr>
  <p:slideViewPr>
    <p:cSldViewPr snapToGrid="0" showGuides="1">
      <p:cViewPr varScale="1">
        <p:scale>
          <a:sx n="92" d="100"/>
          <a:sy n="92" d="100"/>
        </p:scale>
        <p:origin x="2112"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8/10/relationships/authors" Target="authors.xml"/></Relationships>
</file>

<file path=ppt/comments/modernComment_111_71067E68.xml><?xml version="1.0" encoding="utf-8"?>
<p188:cmLst xmlns:a="http://schemas.openxmlformats.org/drawingml/2006/main" xmlns:r="http://schemas.openxmlformats.org/officeDocument/2006/relationships" xmlns:p188="http://schemas.microsoft.com/office/powerpoint/2018/8/main">
  <p188:cm id="{94F13E21-C0E0-43C4-A43D-10612CCF7413}" authorId="{A17EC288-5677-BAFE-5AA5-5DC605B7024B}" status="resolved" created="2024-07-26T13:35:19.456" complete="100000">
    <pc:sldMkLst xmlns:pc="http://schemas.microsoft.com/office/powerpoint/2013/main/command">
      <pc:docMk/>
      <pc:sldMk cId="1896250984" sldId="273"/>
    </pc:sldMkLst>
    <p188:replyLst>
      <p188:reply id="{0EA6A0D4-E08E-4CAE-8616-7AFF129D70E8}" authorId="{A17EC288-5677-BAFE-5AA5-5DC605B7024B}" created="2024-07-26T13:38:14.847">
        <p188:txBody>
          <a:bodyPr/>
          <a:lstStyle/>
          <a:p>
            <a:r>
              <a:rPr lang="en-US"/>
              <a:t>Reorder installation directions.
1. Open the app store on your mobile device.
2. Search for the following 2 Apps and install BOTH.
a. ArcGIS Field Maps
b. ArcGIS Survey 123</a:t>
            </a:r>
          </a:p>
        </p188:txBody>
      </p188:reply>
      <p188:reply id="{A4E39DED-A0F4-4EA5-816A-996572BB46CF}" authorId="{A17EC288-5677-BAFE-5AA5-5DC605B7024B}" created="2024-07-26T13:39:02.488">
        <p188:txBody>
          <a:bodyPr/>
          <a:lstStyle/>
          <a:p>
            <a:r>
              <a:rPr lang="en-US"/>
              <a:t>Remove the Catching Rain QR Code from this page, because until the install the first two apps, the catching rain app won't work, correct?</a:t>
            </a:r>
          </a:p>
        </p188:txBody>
      </p188:reply>
    </p188:replyLst>
    <p188:txBody>
      <a:bodyPr/>
      <a:lstStyle/>
      <a:p>
        <a:r>
          <a:rPr lang="en-US"/>
          <a:t>-Change the header to: "Downloading the "Catching Rain BMP" Tool</a:t>
        </a:r>
      </a:p>
    </p188:txBody>
  </p188:cm>
</p188:cmLst>
</file>

<file path=ppt/comments/modernComment_112_8951BB7F.xml><?xml version="1.0" encoding="utf-8"?>
<p188:cmLst xmlns:a="http://schemas.openxmlformats.org/drawingml/2006/main" xmlns:r="http://schemas.openxmlformats.org/officeDocument/2006/relationships" xmlns:p188="http://schemas.microsoft.com/office/powerpoint/2018/8/main">
  <p188:cm id="{E1021FBC-A0BE-41BF-ADD5-098AFCA7FB66}" authorId="{7613957A-6B0E-EAA7-50A9-7CB3F9F97492}" status="resolved" created="2024-05-31T13:25:50.161" complete="100000">
    <ac:txMkLst xmlns:ac="http://schemas.microsoft.com/office/drawing/2013/main/command">
      <pc:docMk xmlns:pc="http://schemas.microsoft.com/office/powerpoint/2013/main/command"/>
      <pc:sldMk xmlns:pc="http://schemas.microsoft.com/office/powerpoint/2013/main/command" cId="2303835007" sldId="274"/>
      <ac:graphicFrameMk id="9" creationId="{500032CF-906D-D1D7-3E66-5C8C413CBE75}"/>
      <ac:tblMk/>
      <ac:tcMk rowId="2379529120" colId="928370995"/>
      <ac:txMk cp="171" len="33">
        <ac:context len="205" hash="1772815170"/>
      </ac:txMk>
    </ac:txMkLst>
    <p188:pos x="7629370" y="1547789"/>
    <p188:txBody>
      <a:bodyPr/>
      <a:lstStyle/>
      <a:p>
        <a:r>
          <a:rPr lang="en-US"/>
          <a:t>This is also in BMP manual online…
</a:t>
        </a:r>
      </a:p>
    </p188:txBody>
  </p188:cm>
  <p188:cm id="{6C79B6C7-D336-405B-8296-6546385F2BC6}" authorId="{7613957A-6B0E-EAA7-50A9-7CB3F9F97492}" status="resolved" created="2024-06-03T16:22:31.205" complete="100000">
    <ac:txMkLst xmlns:ac="http://schemas.microsoft.com/office/drawing/2013/main/command">
      <pc:docMk xmlns:pc="http://schemas.microsoft.com/office/powerpoint/2013/main/command"/>
      <pc:sldMk xmlns:pc="http://schemas.microsoft.com/office/powerpoint/2013/main/command" cId="2303835007" sldId="274"/>
      <ac:graphicFrameMk id="9" creationId="{500032CF-906D-D1D7-3E66-5C8C413CBE75}"/>
      <ac:tblMk/>
      <ac:tcMk rowId="3963515795" colId="3343208818"/>
      <ac:txMk cp="7" len="24">
        <ac:context len="280" hash="2753405885"/>
      </ac:txMk>
    </ac:txMkLst>
    <p188:pos x="3626958" y="2569790"/>
    <p188:txBody>
      <a:bodyPr/>
      <a:lstStyle/>
      <a:p>
        <a:r>
          <a:rPr lang="en-US"/>
          <a:t>October 1st?</a:t>
        </a:r>
      </a:p>
    </p188:txBody>
  </p188:cm>
</p188:cmLst>
</file>

<file path=ppt/comments/modernComment_116_4EFE80C0.xml><?xml version="1.0" encoding="utf-8"?>
<p188:cmLst xmlns:a="http://schemas.openxmlformats.org/drawingml/2006/main" xmlns:r="http://schemas.openxmlformats.org/officeDocument/2006/relationships" xmlns:p188="http://schemas.microsoft.com/office/powerpoint/2018/8/main">
  <p188:cm id="{296E63BC-2F8B-4500-8241-70BB35CB8A8A}" authorId="{A17EC288-5677-BAFE-5AA5-5DC605B7024B}" status="resolved" created="2024-07-26T14:06:05.883" complete="100000">
    <pc:sldMkLst xmlns:pc="http://schemas.microsoft.com/office/powerpoint/2013/main/command">
      <pc:docMk/>
      <pc:sldMk cId="1325301952" sldId="278"/>
    </pc:sldMkLst>
    <p188:txBody>
      <a:bodyPr/>
      <a:lstStyle/>
      <a:p>
        <a:r>
          <a:rPr lang="en-US"/>
          <a:t>-lowercase "M", "N", "B" and "I" in header</a:t>
        </a:r>
      </a:p>
    </p188:txBody>
  </p188:cm>
</p188:cmLst>
</file>

<file path=ppt/comments/modernComment_117_D4CF3FF7.xml><?xml version="1.0" encoding="utf-8"?>
<p188:cmLst xmlns:a="http://schemas.openxmlformats.org/drawingml/2006/main" xmlns:r="http://schemas.openxmlformats.org/officeDocument/2006/relationships" xmlns:p188="http://schemas.microsoft.com/office/powerpoint/2018/8/main">
  <p188:cm id="{02E32121-1548-469D-A5F1-3A1D6EFF40BA}" authorId="{A17EC288-5677-BAFE-5AA5-5DC605B7024B}" status="resolved" created="2024-07-26T14:06:18.320" complete="100000">
    <pc:sldMkLst xmlns:pc="http://schemas.microsoft.com/office/powerpoint/2013/main/command">
      <pc:docMk/>
      <pc:sldMk cId="3570352119" sldId="279"/>
    </pc:sldMkLst>
    <p188:txBody>
      <a:bodyPr/>
      <a:lstStyle/>
      <a:p>
        <a:r>
          <a:rPr lang="en-US"/>
          <a:t>-lowercase "M", "N", "B" and "I" in header</a:t>
        </a:r>
      </a:p>
    </p188:txBody>
  </p188:cm>
</p188:cmLst>
</file>

<file path=ppt/comments/modernComment_11A_6E1125E7.xml><?xml version="1.0" encoding="utf-8"?>
<p188:cmLst xmlns:a="http://schemas.openxmlformats.org/drawingml/2006/main" xmlns:r="http://schemas.openxmlformats.org/officeDocument/2006/relationships" xmlns:p188="http://schemas.microsoft.com/office/powerpoint/2018/8/main">
  <p188:cm id="{5B703C1E-79B6-48D9-BE2C-CB5C0FC26FBE}" authorId="{A17EC288-5677-BAFE-5AA5-5DC605B7024B}" status="resolved" created="2024-07-26T13:40:38.863" complete="100000">
    <ac:txMkLst xmlns:ac="http://schemas.microsoft.com/office/drawing/2013/main/command">
      <pc:docMk xmlns:pc="http://schemas.microsoft.com/office/powerpoint/2013/main/command"/>
      <pc:sldMk xmlns:pc="http://schemas.microsoft.com/office/powerpoint/2013/main/command" cId="1846617575" sldId="282"/>
      <ac:spMk id="3" creationId="{7C552B86-3354-A077-DD4B-76A3402B230F}"/>
      <ac:txMk cp="36" len="7">
        <ac:context len="44" hash="1405399007"/>
      </ac:txMk>
    </ac:txMkLst>
    <p188:pos x="2028595" y="600611"/>
    <p188:txBody>
      <a:bodyPr/>
      <a:lstStyle/>
      <a:p>
        <a:r>
          <a:rPr lang="en-US"/>
          <a:t>-Remove "to begin" at end of step 4, it's repetitive.</a:t>
        </a:r>
      </a:p>
    </p188:txBody>
  </p188:cm>
</p188:cmLst>
</file>

<file path=ppt/comments/modernComment_11B_53E3BD25.xml><?xml version="1.0" encoding="utf-8"?>
<p188:cmLst xmlns:a="http://schemas.openxmlformats.org/drawingml/2006/main" xmlns:r="http://schemas.openxmlformats.org/officeDocument/2006/relationships" xmlns:p188="http://schemas.microsoft.com/office/powerpoint/2018/8/main">
  <p188:cm id="{1116D223-8E0F-4F33-BFCA-8C93672C8716}" authorId="{A17EC288-5677-BAFE-5AA5-5DC605B7024B}" status="resolved" created="2024-07-26T13:41:59.894" complete="100000">
    <pc:sldMkLst xmlns:pc="http://schemas.microsoft.com/office/powerpoint/2013/main/command">
      <pc:docMk/>
      <pc:sldMk cId="1407434021" sldId="283"/>
    </pc:sldMkLst>
    <p188:replyLst>
      <p188:reply id="{C4AA66EF-D4A6-4883-AF1D-EFF77B7059E3}" authorId="{A17EC288-5677-BAFE-5AA5-5DC605B7024B}" created="2024-07-26T13:42:54.910">
        <p188:txBody>
          <a:bodyPr/>
          <a:lstStyle/>
          <a:p>
            <a:r>
              <a:rPr lang="en-US"/>
              <a:t>-Remove steps 3 and 4. There are quite a few more steps that need to be covered before this and the next slides go into great detail on this</a:t>
            </a:r>
          </a:p>
        </p188:txBody>
      </p188:reply>
    </p188:replyLst>
    <p188:txBody>
      <a:bodyPr/>
      <a:lstStyle/>
      <a:p>
        <a:r>
          <a:rPr lang="en-US"/>
          <a:t>-what is the big red diagonal line going to?</a:t>
        </a:r>
      </a:p>
    </p188:txBody>
  </p188:cm>
</p188:cmLst>
</file>

<file path=ppt/comments/modernComment_121_FC62995D.xml><?xml version="1.0" encoding="utf-8"?>
<p188:cmLst xmlns:a="http://schemas.openxmlformats.org/drawingml/2006/main" xmlns:r="http://schemas.openxmlformats.org/officeDocument/2006/relationships" xmlns:p188="http://schemas.microsoft.com/office/powerpoint/2018/8/main">
  <p188:cm id="{A12A44C7-E273-4F95-8CB1-D232F9BB2B63}" authorId="{A17EC288-5677-BAFE-5AA5-5DC605B7024B}" status="resolved" created="2024-07-26T14:06:50.539" complete="100000">
    <pc:sldMkLst xmlns:pc="http://schemas.microsoft.com/office/powerpoint/2013/main/command">
      <pc:docMk/>
      <pc:sldMk cId="4234320221" sldId="289"/>
    </pc:sldMkLst>
    <p188:txBody>
      <a:bodyPr/>
      <a:lstStyle/>
      <a:p>
        <a:r>
          <a:rPr lang="en-US"/>
          <a:t>-lowercase "M", "I", and "N" in header</a:t>
        </a:r>
      </a:p>
    </p188:txBody>
  </p188:cm>
</p188:cmLst>
</file>

<file path=ppt/comments/modernComment_124_5320C77A.xml><?xml version="1.0" encoding="utf-8"?>
<p188:cmLst xmlns:a="http://schemas.openxmlformats.org/drawingml/2006/main" xmlns:r="http://schemas.openxmlformats.org/officeDocument/2006/relationships" xmlns:p188="http://schemas.microsoft.com/office/powerpoint/2018/8/main">
  <p188:cm id="{22CABC90-34EE-4F6D-8B99-959672AC7D6B}" authorId="{A17EC288-5677-BAFE-5AA5-5DC605B7024B}" status="resolved" created="2024-07-26T13:26:07.657" complete="100000">
    <ac:deMkLst xmlns:ac="http://schemas.microsoft.com/office/drawing/2013/main/command">
      <pc:docMk xmlns:pc="http://schemas.microsoft.com/office/powerpoint/2013/main/command"/>
      <pc:sldMk xmlns:pc="http://schemas.microsoft.com/office/powerpoint/2013/main/command" cId="1394657146" sldId="292"/>
      <ac:spMk id="8" creationId="{F938BDF6-2368-03B6-E692-286BF1538DC0}"/>
    </ac:deMkLst>
    <p188:txBody>
      <a:bodyPr/>
      <a:lstStyle/>
      <a:p>
        <a:r>
          <a:rPr lang="en-US"/>
          <a:t>-bullet point 3, how often do they need to do these? should we add that to this point?</a:t>
        </a:r>
      </a:p>
    </p188:txBody>
  </p188:cm>
</p188:cmLst>
</file>

<file path=ppt/comments/modernComment_125_86DB7453.xml><?xml version="1.0" encoding="utf-8"?>
<p188:cmLst xmlns:a="http://schemas.openxmlformats.org/drawingml/2006/main" xmlns:r="http://schemas.openxmlformats.org/officeDocument/2006/relationships" xmlns:p188="http://schemas.microsoft.com/office/powerpoint/2018/8/main">
  <p188:cm id="{0EDC76D7-5947-4EBE-B4F2-9D3F6BA82DEC}" authorId="{A17EC288-5677-BAFE-5AA5-5DC605B7024B}" status="resolved" created="2024-07-26T13:28:21.611" complete="100000">
    <ac:deMkLst xmlns:ac="http://schemas.microsoft.com/office/drawing/2013/main/command">
      <pc:docMk xmlns:pc="http://schemas.microsoft.com/office/powerpoint/2013/main/command"/>
      <pc:sldMk xmlns:pc="http://schemas.microsoft.com/office/powerpoint/2013/main/command" cId="2262529107" sldId="293"/>
      <ac:spMk id="5" creationId="{84A42735-FC9A-A88F-C964-091B9899676B}"/>
    </ac:deMkLst>
    <p188:txBody>
      <a:bodyPr/>
      <a:lstStyle/>
      <a:p>
        <a:r>
          <a:rPr lang="en-US"/>
          <a:t>-lowercase "Y" and "P" on Your Property in header
-provide examples of what changes CAN BE DONE and CANNOT BE DONE to the BMP</a:t>
        </a:r>
      </a:p>
    </p188:txBody>
  </p188:cm>
</p188:cmLst>
</file>

<file path=ppt/comments/modernComment_137_88E70CD5.xml><?xml version="1.0" encoding="utf-8"?>
<p188:cmLst xmlns:a="http://schemas.openxmlformats.org/drawingml/2006/main" xmlns:r="http://schemas.openxmlformats.org/officeDocument/2006/relationships" xmlns:p188="http://schemas.microsoft.com/office/powerpoint/2018/8/main">
  <p188:cm id="{CB767878-9274-4950-955C-41C2C8DCABF2}" authorId="{A17EC288-5677-BAFE-5AA5-5DC605B7024B}" status="resolved" created="2024-07-26T13:49:23.130" complete="100000">
    <pc:sldMkLst xmlns:pc="http://schemas.microsoft.com/office/powerpoint/2013/main/command">
      <pc:docMk/>
      <pc:sldMk cId="2296843477" sldId="311"/>
    </pc:sldMkLst>
    <p188:txBody>
      <a:bodyPr/>
      <a:lstStyle/>
      <a:p>
        <a:r>
          <a:rPr lang="en-US"/>
          <a:t>-bullet point 1, should this be "Fort Wayne City Utilities"?
-Bullet 2 and 3, WHO will follow up?</a:t>
        </a:r>
      </a:p>
    </p188:txBody>
  </p188:cm>
</p188:cmLst>
</file>

<file path=ppt/comments/modernComment_13B_C354CA0.xml><?xml version="1.0" encoding="utf-8"?>
<p188:cmLst xmlns:a="http://schemas.openxmlformats.org/drawingml/2006/main" xmlns:r="http://schemas.openxmlformats.org/officeDocument/2006/relationships" xmlns:p188="http://schemas.microsoft.com/office/powerpoint/2018/8/main">
  <p188:cm id="{9CC4F53E-EEEC-4985-AF34-28A97B4A46F6}" authorId="{A17EC288-5677-BAFE-5AA5-5DC605B7024B}" status="resolved" created="2024-07-26T13:34:12.409" complete="100000">
    <pc:sldMkLst xmlns:pc="http://schemas.microsoft.com/office/powerpoint/2013/main/command">
      <pc:docMk/>
      <pc:sldMk cId="204819616" sldId="315"/>
    </pc:sldMkLst>
    <p188:txBody>
      <a:bodyPr/>
      <a:lstStyle/>
      <a:p>
        <a:r>
          <a:rPr lang="en-US"/>
          <a:t>-lowercase "U" in users
-lowercase "D" in devices
-can we provide the QR code for the Inspection App (from slide 36) on this slide as well. Hit them with the code as often as we can</a:t>
        </a:r>
      </a:p>
    </p188:txBody>
  </p188:cm>
</p188:cmLst>
</file>

<file path=ppt/comments/modernComment_13D_698CCA6B.xml><?xml version="1.0" encoding="utf-8"?>
<p188:cmLst xmlns:a="http://schemas.openxmlformats.org/drawingml/2006/main" xmlns:r="http://schemas.openxmlformats.org/officeDocument/2006/relationships" xmlns:p188="http://schemas.microsoft.com/office/powerpoint/2018/8/main">
  <p188:cm id="{D28580AD-D866-4228-9176-899065071CFD}" authorId="{A17EC288-5677-BAFE-5AA5-5DC605B7024B}" status="resolved" created="2024-07-26T12:57:48.747" complete="100000">
    <ac:txMkLst xmlns:ac="http://schemas.microsoft.com/office/drawing/2013/main/command">
      <pc:docMk xmlns:pc="http://schemas.microsoft.com/office/powerpoint/2013/main/command"/>
      <pc:sldMk xmlns:pc="http://schemas.microsoft.com/office/powerpoint/2013/main/command" cId="1770834539" sldId="317"/>
      <ac:spMk id="3" creationId="{00000000-0000-0000-0000-000000000000}"/>
      <ac:txMk cp="148" len="37">
        <ac:context len="187" hash="408749541"/>
      </ac:txMk>
    </ac:txMkLst>
    <p188:pos x="3953002" y="1642487"/>
    <p188:txBody>
      <a:bodyPr/>
      <a:lstStyle/>
      <a:p>
        <a:r>
          <a:rPr lang="en-US"/>
          <a:t>-Combine top 2 bullets to:
"The goal of Post Construction BMPs is to prevent pollutant discharge by focusing on:
Quantity of run-off (flooding / sediment)
Quality of run-off (sediment / fuel / nutrients / other)</a:t>
        </a:r>
      </a:p>
    </p188:txBody>
  </p188:cm>
</p188:cmLst>
</file>

<file path=ppt/comments/modernComment_148_683BF878.xml><?xml version="1.0" encoding="utf-8"?>
<p188:cmLst xmlns:a="http://schemas.openxmlformats.org/drawingml/2006/main" xmlns:r="http://schemas.openxmlformats.org/officeDocument/2006/relationships" xmlns:p188="http://schemas.microsoft.com/office/powerpoint/2018/8/main">
  <p188:cm id="{67471A5F-5CC2-4C82-9D43-5999703CFCBA}" authorId="{A17EC288-5677-BAFE-5AA5-5DC605B7024B}" status="resolved" created="2024-07-26T13:44:33.113" complete="100000">
    <pc:sldMkLst xmlns:pc="http://schemas.microsoft.com/office/powerpoint/2013/main/command">
      <pc:docMk/>
      <pc:sldMk cId="1748760696" sldId="328"/>
    </pc:sldMkLst>
    <p188:txBody>
      <a:bodyPr/>
      <a:lstStyle/>
      <a:p>
        <a:r>
          <a:rPr lang="en-US"/>
          <a:t>-lowercase "D" and "I" on Date of Inspection</a:t>
        </a:r>
      </a:p>
    </p188:txBody>
  </p188:cm>
</p188:cmLst>
</file>

<file path=ppt/comments/modernComment_149_F1D499D4.xml><?xml version="1.0" encoding="utf-8"?>
<p188:cmLst xmlns:a="http://schemas.openxmlformats.org/drawingml/2006/main" xmlns:r="http://schemas.openxmlformats.org/officeDocument/2006/relationships" xmlns:p188="http://schemas.microsoft.com/office/powerpoint/2018/8/main">
  <p188:cm id="{732CAED6-AD3E-497B-AE71-56A264E1CBF6}" authorId="{A17EC288-5677-BAFE-5AA5-5DC605B7024B}" status="resolved" created="2024-07-26T13:45:54.645" complete="100000">
    <pc:sldMkLst xmlns:pc="http://schemas.microsoft.com/office/powerpoint/2013/main/command">
      <pc:docMk/>
      <pc:sldMk cId="4057242068" sldId="329"/>
    </pc:sldMkLst>
    <p188:txBody>
      <a:bodyPr/>
      <a:lstStyle/>
      <a:p>
        <a:r>
          <a:rPr lang="en-US"/>
          <a:t>-lowercase "P" on Property
-lowercase "W" and I" on Who's Inspecting
-lowercase "W" and "O" on Who Owns</a:t>
        </a:r>
      </a:p>
    </p188:txBody>
  </p188:cm>
</p188:cmLst>
</file>

<file path=ppt/comments/modernComment_14A_7D660E94.xml><?xml version="1.0" encoding="utf-8"?>
<p188:cmLst xmlns:a="http://schemas.openxmlformats.org/drawingml/2006/main" xmlns:r="http://schemas.openxmlformats.org/officeDocument/2006/relationships" xmlns:p188="http://schemas.microsoft.com/office/powerpoint/2018/8/main">
  <p188:cm id="{2ABCC67A-CBBC-4C05-A558-4A4A8F76DB98}" authorId="{A17EC288-5677-BAFE-5AA5-5DC605B7024B}" status="resolved" created="2024-07-26T13:46:34.911" complete="100000">
    <pc:sldMkLst xmlns:pc="http://schemas.microsoft.com/office/powerpoint/2013/main/command">
      <pc:docMk/>
      <pc:sldMk cId="2103840404" sldId="330"/>
    </pc:sldMkLst>
    <p188:txBody>
      <a:bodyPr/>
      <a:lstStyle/>
      <a:p>
        <a:r>
          <a:rPr lang="en-US"/>
          <a:t>-lowercase "C" on Components
-Uppercase "S" on something</a:t>
        </a:r>
      </a:p>
    </p188:txBody>
  </p188:cm>
</p188:cmLst>
</file>

<file path=ppt/comments/modernComment_14C_FCE8F70B.xml><?xml version="1.0" encoding="utf-8"?>
<p188:cmLst xmlns:a="http://schemas.openxmlformats.org/drawingml/2006/main" xmlns:r="http://schemas.openxmlformats.org/officeDocument/2006/relationships" xmlns:p188="http://schemas.microsoft.com/office/powerpoint/2018/8/main">
  <p188:cm id="{9D0A2103-4BA9-41B8-A44D-2EC365749F32}" authorId="{A17EC288-5677-BAFE-5AA5-5DC605B7024B}" status="resolved" created="2024-07-26T13:48:03.380" complete="100000">
    <pc:sldMkLst xmlns:pc="http://schemas.microsoft.com/office/powerpoint/2013/main/command">
      <pc:docMk/>
      <pc:sldMk cId="4243126027" sldId="332"/>
    </pc:sldMkLst>
    <p188:txBody>
      <a:bodyPr/>
      <a:lstStyle/>
      <a:p>
        <a:r>
          <a:rPr lang="en-US"/>
          <a:t>-lowercase "P" in Photos
-lowercase "C", "S" and "I" in Checkmark to Submit Inspection</a:t>
        </a:r>
      </a:p>
    </p188:txBody>
  </p188:cm>
</p188:cmLst>
</file>

<file path=ppt/comments/modernComment_14E_D9693A63.xml><?xml version="1.0" encoding="utf-8"?>
<p188:cmLst xmlns:a="http://schemas.openxmlformats.org/drawingml/2006/main" xmlns:r="http://schemas.openxmlformats.org/officeDocument/2006/relationships" xmlns:p188="http://schemas.microsoft.com/office/powerpoint/2018/8/main">
  <p188:cm id="{FCCEA8CA-EA0D-49F7-B350-26AEEFEDEBAB}" authorId="{A17EC288-5677-BAFE-5AA5-5DC605B7024B}" status="resolved" created="2024-07-26T12:46:30.604" complete="100000">
    <pc:sldMkLst xmlns:pc="http://schemas.microsoft.com/office/powerpoint/2013/main/command">
      <pc:docMk/>
      <pc:sldMk cId="3647552099" sldId="334"/>
    </pc:sldMkLst>
    <p188:txBody>
      <a:bodyPr/>
      <a:lstStyle/>
      <a:p>
        <a:r>
          <a:rPr lang="en-US"/>
          <a:t>-lower case "P" and "W" in Protect our Water</a:t>
        </a:r>
      </a:p>
    </p188:txBody>
  </p188:cm>
</p188:cmLst>
</file>

<file path=ppt/comments/modernComment_151_C47074BC.xml><?xml version="1.0" encoding="utf-8"?>
<p188:cmLst xmlns:a="http://schemas.openxmlformats.org/drawingml/2006/main" xmlns:r="http://schemas.openxmlformats.org/officeDocument/2006/relationships" xmlns:p188="http://schemas.microsoft.com/office/powerpoint/2018/8/main">
  <p188:cm id="{70F0BC57-0653-4FE0-9A32-A9209D239FCC}" authorId="{A17EC288-5677-BAFE-5AA5-5DC605B7024B}" status="resolved" created="2024-07-26T12:45:43.620" complete="100000">
    <pc:sldMkLst xmlns:pc="http://schemas.microsoft.com/office/powerpoint/2013/main/command">
      <pc:docMk/>
      <pc:sldMk cId="3295704252" sldId="337"/>
    </pc:sldMkLst>
    <p188:txBody>
      <a:bodyPr/>
      <a:lstStyle/>
      <a:p>
        <a:r>
          <a:rPr lang="en-US"/>
          <a:t>-What does IDEM stand for?
-What does NPDES stand for?
-WHO has been implementing the measures of OUR plan? (the city, city utilities, etc etc.) be more specific</a:t>
        </a:r>
      </a:p>
    </p188:txBody>
  </p188:cm>
</p188:cmLst>
</file>

<file path=ppt/comments/modernComment_15A_B7F57FA8.xml><?xml version="1.0" encoding="utf-8"?>
<p188:cmLst xmlns:a="http://schemas.openxmlformats.org/drawingml/2006/main" xmlns:r="http://schemas.openxmlformats.org/officeDocument/2006/relationships" xmlns:p188="http://schemas.microsoft.com/office/powerpoint/2018/8/main">
  <p188:cm id="{5856A618-2519-4101-99D2-873AED3AF342}" authorId="{A17EC288-5677-BAFE-5AA5-5DC605B7024B}" created="2024-07-26T13:18:37.500">
    <pc:sldMkLst xmlns:pc="http://schemas.microsoft.com/office/powerpoint/2013/main/command">
      <pc:docMk/>
      <pc:sldMk cId="3086319528" sldId="346"/>
    </pc:sldMkLst>
    <p188:replyLst>
      <p188:reply id="{63B563F2-941A-483D-BB55-D4EAFDB09456}" authorId="{A17EC288-5677-BAFE-5AA5-5DC605B7024B}" created="2024-07-26T13:22:48.954">
        <p188:txBody>
          <a:bodyPr/>
          <a:lstStyle/>
          <a:p>
            <a:r>
              <a:rPr lang="en-US"/>
              <a:t>-using pgs 47-166 in the "Property Owner's Guide to Stormwater BMP Maintenance" show  the first page of each type (on it's own page)
-this gives a definition of what the BMP is, what the benefits are, a drawing of the BMP, a review of the 5 basic parts and what the owners responsibilities are to maintain
-this is then a quick guide for the BMP to go to for all info on their specific BMP</a:t>
            </a:r>
          </a:p>
        </p188:txBody>
      </p188:reply>
      <p188:reply id="{1DFC1CD3-B494-4B0B-BAD1-4FD8C9AAC63D}" authorId="{A17EC288-5677-BAFE-5AA5-5DC605B7024B}" created="2024-07-26T13:24:38.298">
        <p188:txBody>
          <a:bodyPr/>
          <a:lstStyle/>
          <a:p>
            <a:r>
              <a:rPr lang="en-US"/>
              <a:t>THIS IS FOR PAGES 20-25</a:t>
            </a:r>
          </a:p>
        </p188:txBody>
      </p188:reply>
    </p188:replyLst>
    <p188:txBody>
      <a:bodyPr/>
      <a:lstStyle/>
      <a:p>
        <a:r>
          <a:rPr lang="en-US"/>
          <a:t>-Change header to name of specific BMP</a:t>
        </a:r>
      </a:p>
    </p188:txBody>
  </p188:cm>
</p188:cmLst>
</file>

<file path=ppt/comments/modernComment_15D_5D5AF2.xml><?xml version="1.0" encoding="utf-8"?>
<p188:cmLst xmlns:a="http://schemas.openxmlformats.org/drawingml/2006/main" xmlns:r="http://schemas.openxmlformats.org/officeDocument/2006/relationships" xmlns:p188="http://schemas.microsoft.com/office/powerpoint/2018/8/main">
  <p188:cm id="{566532D4-5EFD-42EF-884C-34C21CC50471}" authorId="{A17EC288-5677-BAFE-5AA5-5DC605B7024B}" status="resolved" created="2024-07-26T12:47:07.714" complete="100000">
    <pc:sldMkLst xmlns:pc="http://schemas.microsoft.com/office/powerpoint/2013/main/command">
      <pc:docMk/>
      <pc:sldMk cId="6118130" sldId="349"/>
    </pc:sldMkLst>
    <p188:txBody>
      <a:bodyPr/>
      <a:lstStyle/>
      <a:p>
        <a:r>
          <a:rPr lang="en-US"/>
          <a:t>-who invests money in the BMP's?
-when was it invested?</a:t>
        </a:r>
      </a:p>
    </p188:txBody>
  </p188:cm>
</p188:cmLst>
</file>

<file path=ppt/comments/modernComment_167_E3394AB2.xml><?xml version="1.0" encoding="utf-8"?>
<p188:cmLst xmlns:a="http://schemas.openxmlformats.org/drawingml/2006/main" xmlns:r="http://schemas.openxmlformats.org/officeDocument/2006/relationships" xmlns:p188="http://schemas.microsoft.com/office/powerpoint/2018/8/main">
  <p188:cm id="{8326A5A6-6CB2-47B0-A25E-22A76F1B62E6}" authorId="{A17EC288-5677-BAFE-5AA5-5DC605B7024B}" status="resolved" created="2024-07-26T13:30:45.533" complete="100000">
    <pc:sldMkLst xmlns:pc="http://schemas.microsoft.com/office/powerpoint/2013/main/command">
      <pc:docMk/>
      <pc:sldMk cId="3812182706" sldId="359"/>
    </pc:sldMkLst>
    <p188:txBody>
      <a:bodyPr/>
      <a:lstStyle/>
      <a:p>
        <a:r>
          <a:rPr lang="en-US"/>
          <a:t>-how often do BMPs need to be inspected
-4th bullet, what are (or what is the meaning of)"rolling notifications"
-is the picture on the right an example of a permit that is issued when a BMP is inspected?</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05105B-ED21-4672-BAA4-A9E6D872F3FD}" type="datetimeFigureOut">
              <a:rPr lang="en-US" smtClean="0"/>
              <a:t>10/25/2024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A314D8-56FF-4702-A84B-E4699E53B9B4}" type="slidenum">
              <a:rPr lang="en-US" smtClean="0"/>
              <a:t>‹#›</a:t>
            </a:fld>
            <a:endParaRPr lang="en-US"/>
          </a:p>
        </p:txBody>
      </p:sp>
    </p:spTree>
    <p:extLst>
      <p:ext uri="{BB962C8B-B14F-4D97-AF65-F5344CB8AC3E}">
        <p14:creationId xmlns:p14="http://schemas.microsoft.com/office/powerpoint/2010/main" val="225953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314D8-56FF-4702-A84B-E4699E53B9B4}" type="slidenum">
              <a:rPr lang="en-US" smtClean="0"/>
              <a:t>1</a:t>
            </a:fld>
            <a:endParaRPr lang="en-US"/>
          </a:p>
        </p:txBody>
      </p:sp>
    </p:spTree>
    <p:extLst>
      <p:ext uri="{BB962C8B-B14F-4D97-AF65-F5344CB8AC3E}">
        <p14:creationId xmlns:p14="http://schemas.microsoft.com/office/powerpoint/2010/main" val="2306648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A314D8-56FF-4702-A84B-E4699E53B9B4}" type="slidenum">
              <a:rPr lang="en-US" smtClean="0"/>
              <a:t>10</a:t>
            </a:fld>
            <a:endParaRPr lang="en-US"/>
          </a:p>
        </p:txBody>
      </p:sp>
    </p:spTree>
    <p:extLst>
      <p:ext uri="{BB962C8B-B14F-4D97-AF65-F5344CB8AC3E}">
        <p14:creationId xmlns:p14="http://schemas.microsoft.com/office/powerpoint/2010/main" val="466038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314D8-56FF-4702-A84B-E4699E53B9B4}" type="slidenum">
              <a:rPr lang="en-US" smtClean="0"/>
              <a:t>11</a:t>
            </a:fld>
            <a:endParaRPr lang="en-US"/>
          </a:p>
        </p:txBody>
      </p:sp>
    </p:spTree>
    <p:extLst>
      <p:ext uri="{BB962C8B-B14F-4D97-AF65-F5344CB8AC3E}">
        <p14:creationId xmlns:p14="http://schemas.microsoft.com/office/powerpoint/2010/main" val="955808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314D8-56FF-4702-A84B-E4699E53B9B4}" type="slidenum">
              <a:rPr lang="en-US" smtClean="0"/>
              <a:t>13</a:t>
            </a:fld>
            <a:endParaRPr lang="en-US"/>
          </a:p>
        </p:txBody>
      </p:sp>
    </p:spTree>
    <p:extLst>
      <p:ext uri="{BB962C8B-B14F-4D97-AF65-F5344CB8AC3E}">
        <p14:creationId xmlns:p14="http://schemas.microsoft.com/office/powerpoint/2010/main" val="2707370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314D8-56FF-4702-A84B-E4699E53B9B4}" type="slidenum">
              <a:rPr lang="en-US" smtClean="0"/>
              <a:t>14</a:t>
            </a:fld>
            <a:endParaRPr lang="en-US"/>
          </a:p>
        </p:txBody>
      </p:sp>
    </p:spTree>
    <p:extLst>
      <p:ext uri="{BB962C8B-B14F-4D97-AF65-F5344CB8AC3E}">
        <p14:creationId xmlns:p14="http://schemas.microsoft.com/office/powerpoint/2010/main" val="960750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314D8-56FF-4702-A84B-E4699E53B9B4}" type="slidenum">
              <a:rPr lang="en-US" smtClean="0"/>
              <a:t>15</a:t>
            </a:fld>
            <a:endParaRPr lang="en-US"/>
          </a:p>
        </p:txBody>
      </p:sp>
    </p:spTree>
    <p:extLst>
      <p:ext uri="{BB962C8B-B14F-4D97-AF65-F5344CB8AC3E}">
        <p14:creationId xmlns:p14="http://schemas.microsoft.com/office/powerpoint/2010/main" val="1735790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314D8-56FF-4702-A84B-E4699E53B9B4}" type="slidenum">
              <a:rPr lang="en-US" smtClean="0"/>
              <a:t>16</a:t>
            </a:fld>
            <a:endParaRPr lang="en-US"/>
          </a:p>
        </p:txBody>
      </p:sp>
    </p:spTree>
    <p:extLst>
      <p:ext uri="{BB962C8B-B14F-4D97-AF65-F5344CB8AC3E}">
        <p14:creationId xmlns:p14="http://schemas.microsoft.com/office/powerpoint/2010/main" val="17803520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314D8-56FF-4702-A84B-E4699E53B9B4}" type="slidenum">
              <a:rPr lang="en-US" smtClean="0"/>
              <a:t>17</a:t>
            </a:fld>
            <a:endParaRPr lang="en-US"/>
          </a:p>
        </p:txBody>
      </p:sp>
    </p:spTree>
    <p:extLst>
      <p:ext uri="{BB962C8B-B14F-4D97-AF65-F5344CB8AC3E}">
        <p14:creationId xmlns:p14="http://schemas.microsoft.com/office/powerpoint/2010/main" val="10146529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314D8-56FF-4702-A84B-E4699E53B9B4}" type="slidenum">
              <a:rPr lang="en-US" smtClean="0"/>
              <a:t>18</a:t>
            </a:fld>
            <a:endParaRPr lang="en-US"/>
          </a:p>
        </p:txBody>
      </p:sp>
    </p:spTree>
    <p:extLst>
      <p:ext uri="{BB962C8B-B14F-4D97-AF65-F5344CB8AC3E}">
        <p14:creationId xmlns:p14="http://schemas.microsoft.com/office/powerpoint/2010/main" val="3957621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314D8-56FF-4702-A84B-E4699E53B9B4}" type="slidenum">
              <a:rPr lang="en-US" smtClean="0"/>
              <a:t>19</a:t>
            </a:fld>
            <a:endParaRPr lang="en-US"/>
          </a:p>
        </p:txBody>
      </p:sp>
    </p:spTree>
    <p:extLst>
      <p:ext uri="{BB962C8B-B14F-4D97-AF65-F5344CB8AC3E}">
        <p14:creationId xmlns:p14="http://schemas.microsoft.com/office/powerpoint/2010/main" val="1904168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314D8-56FF-4702-A84B-E4699E53B9B4}" type="slidenum">
              <a:rPr lang="en-US" smtClean="0"/>
              <a:t>20</a:t>
            </a:fld>
            <a:endParaRPr lang="en-US"/>
          </a:p>
        </p:txBody>
      </p:sp>
    </p:spTree>
    <p:extLst>
      <p:ext uri="{BB962C8B-B14F-4D97-AF65-F5344CB8AC3E}">
        <p14:creationId xmlns:p14="http://schemas.microsoft.com/office/powerpoint/2010/main" val="3123240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314D8-56FF-4702-A84B-E4699E53B9B4}" type="slidenum">
              <a:rPr lang="en-US" smtClean="0"/>
              <a:t>2</a:t>
            </a:fld>
            <a:endParaRPr lang="en-US"/>
          </a:p>
        </p:txBody>
      </p:sp>
    </p:spTree>
    <p:extLst>
      <p:ext uri="{BB962C8B-B14F-4D97-AF65-F5344CB8AC3E}">
        <p14:creationId xmlns:p14="http://schemas.microsoft.com/office/powerpoint/2010/main" val="38862006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314D8-56FF-4702-A84B-E4699E53B9B4}" type="slidenum">
              <a:rPr lang="en-US" smtClean="0"/>
              <a:t>21</a:t>
            </a:fld>
            <a:endParaRPr lang="en-US"/>
          </a:p>
        </p:txBody>
      </p:sp>
    </p:spTree>
    <p:extLst>
      <p:ext uri="{BB962C8B-B14F-4D97-AF65-F5344CB8AC3E}">
        <p14:creationId xmlns:p14="http://schemas.microsoft.com/office/powerpoint/2010/main" val="13738907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314D8-56FF-4702-A84B-E4699E53B9B4}" type="slidenum">
              <a:rPr lang="en-US" smtClean="0"/>
              <a:t>22</a:t>
            </a:fld>
            <a:endParaRPr lang="en-US"/>
          </a:p>
        </p:txBody>
      </p:sp>
    </p:spTree>
    <p:extLst>
      <p:ext uri="{BB962C8B-B14F-4D97-AF65-F5344CB8AC3E}">
        <p14:creationId xmlns:p14="http://schemas.microsoft.com/office/powerpoint/2010/main" val="3279523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314D8-56FF-4702-A84B-E4699E53B9B4}" type="slidenum">
              <a:rPr lang="en-US" smtClean="0"/>
              <a:t>23</a:t>
            </a:fld>
            <a:endParaRPr lang="en-US"/>
          </a:p>
        </p:txBody>
      </p:sp>
    </p:spTree>
    <p:extLst>
      <p:ext uri="{BB962C8B-B14F-4D97-AF65-F5344CB8AC3E}">
        <p14:creationId xmlns:p14="http://schemas.microsoft.com/office/powerpoint/2010/main" val="15072916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314D8-56FF-4702-A84B-E4699E53B9B4}" type="slidenum">
              <a:rPr lang="en-US" smtClean="0"/>
              <a:t>24</a:t>
            </a:fld>
            <a:endParaRPr lang="en-US"/>
          </a:p>
        </p:txBody>
      </p:sp>
    </p:spTree>
    <p:extLst>
      <p:ext uri="{BB962C8B-B14F-4D97-AF65-F5344CB8AC3E}">
        <p14:creationId xmlns:p14="http://schemas.microsoft.com/office/powerpoint/2010/main" val="40986426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314D8-56FF-4702-A84B-E4699E53B9B4}" type="slidenum">
              <a:rPr lang="en-US" smtClean="0"/>
              <a:t>25</a:t>
            </a:fld>
            <a:endParaRPr lang="en-US"/>
          </a:p>
        </p:txBody>
      </p:sp>
    </p:spTree>
    <p:extLst>
      <p:ext uri="{BB962C8B-B14F-4D97-AF65-F5344CB8AC3E}">
        <p14:creationId xmlns:p14="http://schemas.microsoft.com/office/powerpoint/2010/main" val="4918638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A314D8-56FF-4702-A84B-E4699E53B9B4}" type="slidenum">
              <a:rPr lang="en-US" smtClean="0"/>
              <a:t>26</a:t>
            </a:fld>
            <a:endParaRPr lang="en-US"/>
          </a:p>
        </p:txBody>
      </p:sp>
    </p:spTree>
    <p:extLst>
      <p:ext uri="{BB962C8B-B14F-4D97-AF65-F5344CB8AC3E}">
        <p14:creationId xmlns:p14="http://schemas.microsoft.com/office/powerpoint/2010/main" val="28746336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FA314D8-56FF-4702-A84B-E4699E53B9B4}" type="slidenum">
              <a:rPr lang="en-US" smtClean="0"/>
              <a:t>27</a:t>
            </a:fld>
            <a:endParaRPr lang="en-US"/>
          </a:p>
        </p:txBody>
      </p:sp>
    </p:spTree>
    <p:extLst>
      <p:ext uri="{BB962C8B-B14F-4D97-AF65-F5344CB8AC3E}">
        <p14:creationId xmlns:p14="http://schemas.microsoft.com/office/powerpoint/2010/main" val="40682949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FA314D8-56FF-4702-A84B-E4699E53B9B4}" type="slidenum">
              <a:rPr lang="en-US" smtClean="0"/>
              <a:t>28</a:t>
            </a:fld>
            <a:endParaRPr lang="en-US"/>
          </a:p>
        </p:txBody>
      </p:sp>
    </p:spTree>
    <p:extLst>
      <p:ext uri="{BB962C8B-B14F-4D97-AF65-F5344CB8AC3E}">
        <p14:creationId xmlns:p14="http://schemas.microsoft.com/office/powerpoint/2010/main" val="42122823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314D8-56FF-4702-A84B-E4699E53B9B4}" type="slidenum">
              <a:rPr lang="en-US" smtClean="0"/>
              <a:t>29</a:t>
            </a:fld>
            <a:endParaRPr lang="en-US"/>
          </a:p>
        </p:txBody>
      </p:sp>
    </p:spTree>
    <p:extLst>
      <p:ext uri="{BB962C8B-B14F-4D97-AF65-F5344CB8AC3E}">
        <p14:creationId xmlns:p14="http://schemas.microsoft.com/office/powerpoint/2010/main" val="42650970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314D8-56FF-4702-A84B-E4699E53B9B4}" type="slidenum">
              <a:rPr lang="en-US" smtClean="0"/>
              <a:t>30</a:t>
            </a:fld>
            <a:endParaRPr lang="en-US"/>
          </a:p>
        </p:txBody>
      </p:sp>
    </p:spTree>
    <p:extLst>
      <p:ext uri="{BB962C8B-B14F-4D97-AF65-F5344CB8AC3E}">
        <p14:creationId xmlns:p14="http://schemas.microsoft.com/office/powerpoint/2010/main" val="3122649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A314D8-56FF-4702-A84B-E4699E53B9B4}" type="slidenum">
              <a:rPr lang="en-US" smtClean="0"/>
              <a:t>3</a:t>
            </a:fld>
            <a:endParaRPr lang="en-US"/>
          </a:p>
        </p:txBody>
      </p:sp>
    </p:spTree>
    <p:extLst>
      <p:ext uri="{BB962C8B-B14F-4D97-AF65-F5344CB8AC3E}">
        <p14:creationId xmlns:p14="http://schemas.microsoft.com/office/powerpoint/2010/main" val="8606354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314D8-56FF-4702-A84B-E4699E53B9B4}" type="slidenum">
              <a:rPr lang="en-US" smtClean="0"/>
              <a:t>31</a:t>
            </a:fld>
            <a:endParaRPr lang="en-US"/>
          </a:p>
        </p:txBody>
      </p:sp>
    </p:spTree>
    <p:extLst>
      <p:ext uri="{BB962C8B-B14F-4D97-AF65-F5344CB8AC3E}">
        <p14:creationId xmlns:p14="http://schemas.microsoft.com/office/powerpoint/2010/main" val="14894184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314D8-56FF-4702-A84B-E4699E53B9B4}" type="slidenum">
              <a:rPr lang="en-US" smtClean="0"/>
              <a:t>33</a:t>
            </a:fld>
            <a:endParaRPr lang="en-US"/>
          </a:p>
        </p:txBody>
      </p:sp>
    </p:spTree>
    <p:extLst>
      <p:ext uri="{BB962C8B-B14F-4D97-AF65-F5344CB8AC3E}">
        <p14:creationId xmlns:p14="http://schemas.microsoft.com/office/powerpoint/2010/main" val="23102921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A314D8-56FF-4702-A84B-E4699E53B9B4}" type="slidenum">
              <a:rPr lang="en-US" smtClean="0"/>
              <a:t>34</a:t>
            </a:fld>
            <a:endParaRPr lang="en-US"/>
          </a:p>
        </p:txBody>
      </p:sp>
    </p:spTree>
    <p:extLst>
      <p:ext uri="{BB962C8B-B14F-4D97-AF65-F5344CB8AC3E}">
        <p14:creationId xmlns:p14="http://schemas.microsoft.com/office/powerpoint/2010/main" val="15285035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A314D8-56FF-4702-A84B-E4699E53B9B4}" type="slidenum">
              <a:rPr lang="en-US" smtClean="0"/>
              <a:t>35</a:t>
            </a:fld>
            <a:endParaRPr lang="en-US"/>
          </a:p>
        </p:txBody>
      </p:sp>
    </p:spTree>
    <p:extLst>
      <p:ext uri="{BB962C8B-B14F-4D97-AF65-F5344CB8AC3E}">
        <p14:creationId xmlns:p14="http://schemas.microsoft.com/office/powerpoint/2010/main" val="26599050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A314D8-56FF-4702-A84B-E4699E53B9B4}" type="slidenum">
              <a:rPr lang="en-US" smtClean="0"/>
              <a:t>36</a:t>
            </a:fld>
            <a:endParaRPr lang="en-US"/>
          </a:p>
        </p:txBody>
      </p:sp>
    </p:spTree>
    <p:extLst>
      <p:ext uri="{BB962C8B-B14F-4D97-AF65-F5344CB8AC3E}">
        <p14:creationId xmlns:p14="http://schemas.microsoft.com/office/powerpoint/2010/main" val="2271114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A314D8-56FF-4702-A84B-E4699E53B9B4}" type="slidenum">
              <a:rPr lang="en-US" smtClean="0"/>
              <a:t>37</a:t>
            </a:fld>
            <a:endParaRPr lang="en-US"/>
          </a:p>
        </p:txBody>
      </p:sp>
    </p:spTree>
    <p:extLst>
      <p:ext uri="{BB962C8B-B14F-4D97-AF65-F5344CB8AC3E}">
        <p14:creationId xmlns:p14="http://schemas.microsoft.com/office/powerpoint/2010/main" val="380471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A314D8-56FF-4702-A84B-E4699E53B9B4}" type="slidenum">
              <a:rPr lang="en-US" smtClean="0"/>
              <a:t>38</a:t>
            </a:fld>
            <a:endParaRPr lang="en-US"/>
          </a:p>
        </p:txBody>
      </p:sp>
    </p:spTree>
    <p:extLst>
      <p:ext uri="{BB962C8B-B14F-4D97-AF65-F5344CB8AC3E}">
        <p14:creationId xmlns:p14="http://schemas.microsoft.com/office/powerpoint/2010/main" val="7248109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314D8-56FF-4702-A84B-E4699E53B9B4}" type="slidenum">
              <a:rPr lang="en-US" smtClean="0"/>
              <a:t>41</a:t>
            </a:fld>
            <a:endParaRPr lang="en-US"/>
          </a:p>
        </p:txBody>
      </p:sp>
    </p:spTree>
    <p:extLst>
      <p:ext uri="{BB962C8B-B14F-4D97-AF65-F5344CB8AC3E}">
        <p14:creationId xmlns:p14="http://schemas.microsoft.com/office/powerpoint/2010/main" val="37617817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314D8-56FF-4702-A84B-E4699E53B9B4}" type="slidenum">
              <a:rPr lang="en-US" smtClean="0"/>
              <a:t>42</a:t>
            </a:fld>
            <a:endParaRPr lang="en-US"/>
          </a:p>
        </p:txBody>
      </p:sp>
    </p:spTree>
    <p:extLst>
      <p:ext uri="{BB962C8B-B14F-4D97-AF65-F5344CB8AC3E}">
        <p14:creationId xmlns:p14="http://schemas.microsoft.com/office/powerpoint/2010/main" val="28019730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314D8-56FF-4702-A84B-E4699E53B9B4}" type="slidenum">
              <a:rPr lang="en-US" smtClean="0"/>
              <a:t>43</a:t>
            </a:fld>
            <a:endParaRPr lang="en-US"/>
          </a:p>
        </p:txBody>
      </p:sp>
    </p:spTree>
    <p:extLst>
      <p:ext uri="{BB962C8B-B14F-4D97-AF65-F5344CB8AC3E}">
        <p14:creationId xmlns:p14="http://schemas.microsoft.com/office/powerpoint/2010/main" val="4114805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314D8-56FF-4702-A84B-E4699E53B9B4}" type="slidenum">
              <a:rPr lang="en-US" smtClean="0"/>
              <a:t>4</a:t>
            </a:fld>
            <a:endParaRPr lang="en-US"/>
          </a:p>
        </p:txBody>
      </p:sp>
    </p:spTree>
    <p:extLst>
      <p:ext uri="{BB962C8B-B14F-4D97-AF65-F5344CB8AC3E}">
        <p14:creationId xmlns:p14="http://schemas.microsoft.com/office/powerpoint/2010/main" val="30795164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314D8-56FF-4702-A84B-E4699E53B9B4}" type="slidenum">
              <a:rPr lang="en-US" smtClean="0"/>
              <a:t>44</a:t>
            </a:fld>
            <a:endParaRPr lang="en-US"/>
          </a:p>
        </p:txBody>
      </p:sp>
    </p:spTree>
    <p:extLst>
      <p:ext uri="{BB962C8B-B14F-4D97-AF65-F5344CB8AC3E}">
        <p14:creationId xmlns:p14="http://schemas.microsoft.com/office/powerpoint/2010/main" val="19806375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A314D8-56FF-4702-A84B-E4699E53B9B4}" type="slidenum">
              <a:rPr lang="en-US" smtClean="0"/>
              <a:t>47</a:t>
            </a:fld>
            <a:endParaRPr lang="en-US"/>
          </a:p>
        </p:txBody>
      </p:sp>
    </p:spTree>
    <p:extLst>
      <p:ext uri="{BB962C8B-B14F-4D97-AF65-F5344CB8AC3E}">
        <p14:creationId xmlns:p14="http://schemas.microsoft.com/office/powerpoint/2010/main" val="14328585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A314D8-56FF-4702-A84B-E4699E53B9B4}" type="slidenum">
              <a:rPr lang="en-US" smtClean="0"/>
              <a:t>49</a:t>
            </a:fld>
            <a:endParaRPr lang="en-US"/>
          </a:p>
        </p:txBody>
      </p:sp>
    </p:spTree>
    <p:extLst>
      <p:ext uri="{BB962C8B-B14F-4D97-AF65-F5344CB8AC3E}">
        <p14:creationId xmlns:p14="http://schemas.microsoft.com/office/powerpoint/2010/main" val="4222034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A314D8-56FF-4702-A84B-E4699E53B9B4}" type="slidenum">
              <a:rPr lang="en-US" smtClean="0"/>
              <a:t>5</a:t>
            </a:fld>
            <a:endParaRPr lang="en-US"/>
          </a:p>
        </p:txBody>
      </p:sp>
    </p:spTree>
    <p:extLst>
      <p:ext uri="{BB962C8B-B14F-4D97-AF65-F5344CB8AC3E}">
        <p14:creationId xmlns:p14="http://schemas.microsoft.com/office/powerpoint/2010/main" val="2724117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9FA314D8-56FF-4702-A84B-E4699E53B9B4}" type="slidenum">
              <a:rPr lang="en-US" smtClean="0"/>
              <a:t>6</a:t>
            </a:fld>
            <a:endParaRPr lang="en-US"/>
          </a:p>
        </p:txBody>
      </p:sp>
    </p:spTree>
    <p:extLst>
      <p:ext uri="{BB962C8B-B14F-4D97-AF65-F5344CB8AC3E}">
        <p14:creationId xmlns:p14="http://schemas.microsoft.com/office/powerpoint/2010/main" val="3085001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A314D8-56FF-4702-A84B-E4699E53B9B4}" type="slidenum">
              <a:rPr lang="en-US" smtClean="0"/>
              <a:t>7</a:t>
            </a:fld>
            <a:endParaRPr lang="en-US"/>
          </a:p>
        </p:txBody>
      </p:sp>
    </p:spTree>
    <p:extLst>
      <p:ext uri="{BB962C8B-B14F-4D97-AF65-F5344CB8AC3E}">
        <p14:creationId xmlns:p14="http://schemas.microsoft.com/office/powerpoint/2010/main" val="1200095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n-lt"/>
              <a:ea typeface="Calibri"/>
              <a:cs typeface="Times New Roman"/>
            </a:endParaRPr>
          </a:p>
        </p:txBody>
      </p:sp>
      <p:sp>
        <p:nvSpPr>
          <p:cNvPr id="4" name="Slide Number Placeholder 3"/>
          <p:cNvSpPr>
            <a:spLocks noGrp="1"/>
          </p:cNvSpPr>
          <p:nvPr>
            <p:ph type="sldNum" sz="quarter" idx="5"/>
          </p:nvPr>
        </p:nvSpPr>
        <p:spPr/>
        <p:txBody>
          <a:bodyPr/>
          <a:lstStyle/>
          <a:p>
            <a:fld id="{9FA314D8-56FF-4702-A84B-E4699E53B9B4}" type="slidenum">
              <a:rPr lang="en-US" smtClean="0"/>
              <a:t>8</a:t>
            </a:fld>
            <a:endParaRPr lang="en-US"/>
          </a:p>
        </p:txBody>
      </p:sp>
    </p:spTree>
    <p:extLst>
      <p:ext uri="{BB962C8B-B14F-4D97-AF65-F5344CB8AC3E}">
        <p14:creationId xmlns:p14="http://schemas.microsoft.com/office/powerpoint/2010/main" val="1488443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FA314D8-56FF-4702-A84B-E4699E53B9B4}" type="slidenum">
              <a:rPr lang="en-US" smtClean="0"/>
              <a:t>9</a:t>
            </a:fld>
            <a:endParaRPr lang="en-US"/>
          </a:p>
        </p:txBody>
      </p:sp>
    </p:spTree>
    <p:extLst>
      <p:ext uri="{BB962C8B-B14F-4D97-AF65-F5344CB8AC3E}">
        <p14:creationId xmlns:p14="http://schemas.microsoft.com/office/powerpoint/2010/main" val="24615412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3666967"/>
            <a:ext cx="6858000" cy="1655762"/>
          </a:xfrm>
          <a:solidFill>
            <a:srgbClr val="FDB515"/>
          </a:solidFill>
        </p:spPr>
        <p:txBody>
          <a:bodyPr/>
          <a:lstStyle>
            <a:lvl1pPr marL="0" indent="0" algn="ctr">
              <a:buNone/>
              <a:defRPr sz="1800">
                <a:solidFill>
                  <a:schemeClr val="bg1"/>
                </a:solidFill>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Rectangle 5"/>
          <p:cNvSpPr/>
          <p:nvPr userDrawn="1"/>
        </p:nvSpPr>
        <p:spPr>
          <a:xfrm>
            <a:off x="609600" y="1760803"/>
            <a:ext cx="5242560" cy="1790118"/>
          </a:xfrm>
          <a:prstGeom prst="rect">
            <a:avLst/>
          </a:prstGeom>
          <a:solidFill>
            <a:srgbClr val="003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sp>
        <p:nvSpPr>
          <p:cNvPr id="7" name="Rectangle 6"/>
          <p:cNvSpPr/>
          <p:nvPr userDrawn="1"/>
        </p:nvSpPr>
        <p:spPr>
          <a:xfrm>
            <a:off x="609600" y="1524002"/>
            <a:ext cx="5242560" cy="1819275"/>
          </a:xfrm>
          <a:prstGeom prst="rect">
            <a:avLst/>
          </a:prstGeom>
          <a:solidFill>
            <a:srgbClr val="FDB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sp>
        <p:nvSpPr>
          <p:cNvPr id="8" name="Text Placeholder 12"/>
          <p:cNvSpPr>
            <a:spLocks noGrp="1"/>
          </p:cNvSpPr>
          <p:nvPr>
            <p:ph type="body" sz="quarter" idx="12" hasCustomPrompt="1"/>
          </p:nvPr>
        </p:nvSpPr>
        <p:spPr>
          <a:xfrm>
            <a:off x="844276" y="1724480"/>
            <a:ext cx="4804049" cy="1475117"/>
          </a:xfrm>
          <a:solidFill>
            <a:srgbClr val="FDB515"/>
          </a:solidFill>
        </p:spPr>
        <p:txBody>
          <a:bodyPr>
            <a:normAutofit/>
          </a:bodyPr>
          <a:lstStyle>
            <a:lvl1pPr marL="0" indent="0" algn="ctr">
              <a:buNone/>
              <a:defRPr sz="4000">
                <a:solidFill>
                  <a:schemeClr val="bg1"/>
                </a:solidFill>
                <a:latin typeface="+mn-lt"/>
              </a:defRPr>
            </a:lvl1pPr>
          </a:lstStyle>
          <a:p>
            <a:pPr lvl="0"/>
            <a:r>
              <a:rPr lang="en-US"/>
              <a:t>CLICK TO ADD TITLE</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2532"/>
          <a:stretch/>
        </p:blipFill>
        <p:spPr>
          <a:xfrm>
            <a:off x="5852161" y="1519237"/>
            <a:ext cx="2891939" cy="1828800"/>
          </a:xfrm>
          <a:prstGeom prst="rect">
            <a:avLst/>
          </a:prstGeom>
        </p:spPr>
      </p:pic>
      <p:sp>
        <p:nvSpPr>
          <p:cNvPr id="11" name="TextBox 10"/>
          <p:cNvSpPr txBox="1"/>
          <p:nvPr userDrawn="1"/>
        </p:nvSpPr>
        <p:spPr>
          <a:xfrm>
            <a:off x="5881432" y="6327322"/>
            <a:ext cx="2937782" cy="369332"/>
          </a:xfrm>
          <a:prstGeom prst="rect">
            <a:avLst/>
          </a:prstGeom>
          <a:noFill/>
        </p:spPr>
        <p:txBody>
          <a:bodyPr wrap="square" rtlCol="0">
            <a:spAutoFit/>
          </a:bodyPr>
          <a:lstStyle/>
          <a:p>
            <a:pPr algn="r"/>
            <a:r>
              <a:rPr lang="en-US" sz="1800">
                <a:solidFill>
                  <a:schemeClr val="bg1">
                    <a:lumMod val="50000"/>
                  </a:schemeClr>
                </a:solidFill>
              </a:rPr>
              <a:t>cityoffortwayne.org/utilities</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600" y="5785614"/>
            <a:ext cx="1280160" cy="911040"/>
          </a:xfrm>
          <a:prstGeom prst="rect">
            <a:avLst/>
          </a:prstGeom>
        </p:spPr>
      </p:pic>
    </p:spTree>
    <p:extLst>
      <p:ext uri="{BB962C8B-B14F-4D97-AF65-F5344CB8AC3E}">
        <p14:creationId xmlns:p14="http://schemas.microsoft.com/office/powerpoint/2010/main" val="3592767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1">
            <a:extLst>
              <a:ext uri="{FF2B5EF4-FFF2-40B4-BE49-F238E27FC236}">
                <a16:creationId xmlns:a16="http://schemas.microsoft.com/office/drawing/2014/main" id="{7AD5B8A4-AE41-4E58-B6C3-3BFD1DD27C33}"/>
              </a:ext>
            </a:extLst>
          </p:cNvPr>
          <p:cNvSpPr>
            <a:spLocks noGrp="1"/>
          </p:cNvSpPr>
          <p:nvPr>
            <p:ph type="title"/>
          </p:nvPr>
        </p:nvSpPr>
        <p:spPr>
          <a:xfrm>
            <a:off x="391887" y="269424"/>
            <a:ext cx="6474278" cy="106861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842167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1779813"/>
            <a:ext cx="1971675" cy="4397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1779813"/>
            <a:ext cx="5800725" cy="43971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030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1">
            <a:extLst>
              <a:ext uri="{FF2B5EF4-FFF2-40B4-BE49-F238E27FC236}">
                <a16:creationId xmlns:a16="http://schemas.microsoft.com/office/drawing/2014/main" id="{AD9388FD-E534-4B69-9201-E0859DA03EE5}"/>
              </a:ext>
            </a:extLst>
          </p:cNvPr>
          <p:cNvSpPr>
            <a:spLocks noGrp="1"/>
          </p:cNvSpPr>
          <p:nvPr>
            <p:ph type="title"/>
          </p:nvPr>
        </p:nvSpPr>
        <p:spPr>
          <a:xfrm>
            <a:off x="391887" y="269424"/>
            <a:ext cx="6474278" cy="106861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291950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66763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1">
            <a:extLst>
              <a:ext uri="{FF2B5EF4-FFF2-40B4-BE49-F238E27FC236}">
                <a16:creationId xmlns:a16="http://schemas.microsoft.com/office/drawing/2014/main" id="{2B5960C4-B810-4806-8005-664F1AE899BF}"/>
              </a:ext>
            </a:extLst>
          </p:cNvPr>
          <p:cNvSpPr>
            <a:spLocks noGrp="1"/>
          </p:cNvSpPr>
          <p:nvPr>
            <p:ph type="title"/>
          </p:nvPr>
        </p:nvSpPr>
        <p:spPr>
          <a:xfrm>
            <a:off x="391887" y="269424"/>
            <a:ext cx="6474278" cy="106861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481102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a:extLst>
              <a:ext uri="{FF2B5EF4-FFF2-40B4-BE49-F238E27FC236}">
                <a16:creationId xmlns:a16="http://schemas.microsoft.com/office/drawing/2014/main" id="{CA707373-E728-4A84-A1F1-37CD636F5118}"/>
              </a:ext>
            </a:extLst>
          </p:cNvPr>
          <p:cNvSpPr>
            <a:spLocks noGrp="1"/>
          </p:cNvSpPr>
          <p:nvPr>
            <p:ph type="title"/>
          </p:nvPr>
        </p:nvSpPr>
        <p:spPr>
          <a:xfrm>
            <a:off x="391887" y="269424"/>
            <a:ext cx="6474278" cy="106861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4030669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CF4BA4F4-A40A-4A2F-88C5-905468AADC30}"/>
              </a:ext>
            </a:extLst>
          </p:cNvPr>
          <p:cNvSpPr>
            <a:spLocks noGrp="1"/>
          </p:cNvSpPr>
          <p:nvPr>
            <p:ph type="title"/>
          </p:nvPr>
        </p:nvSpPr>
        <p:spPr>
          <a:xfrm>
            <a:off x="391887" y="269424"/>
            <a:ext cx="6474278" cy="106861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78443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145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738996"/>
            <a:ext cx="4629150" cy="412205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Title Placeholder 1">
            <a:extLst>
              <a:ext uri="{FF2B5EF4-FFF2-40B4-BE49-F238E27FC236}">
                <a16:creationId xmlns:a16="http://schemas.microsoft.com/office/drawing/2014/main" id="{88E312AD-DB93-4307-8530-618DFEF997FC}"/>
              </a:ext>
            </a:extLst>
          </p:cNvPr>
          <p:cNvSpPr>
            <a:spLocks noGrp="1"/>
          </p:cNvSpPr>
          <p:nvPr>
            <p:ph type="title"/>
          </p:nvPr>
        </p:nvSpPr>
        <p:spPr>
          <a:xfrm>
            <a:off x="391887" y="269424"/>
            <a:ext cx="6474278" cy="106861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415779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887391" y="1738996"/>
            <a:ext cx="4629150" cy="4122057"/>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738996"/>
            <a:ext cx="2949178" cy="412999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Title Placeholder 1">
            <a:extLst>
              <a:ext uri="{FF2B5EF4-FFF2-40B4-BE49-F238E27FC236}">
                <a16:creationId xmlns:a16="http://schemas.microsoft.com/office/drawing/2014/main" id="{736008D0-2C6D-4CAD-A3FF-FA9780AAA5B5}"/>
              </a:ext>
            </a:extLst>
          </p:cNvPr>
          <p:cNvSpPr>
            <a:spLocks noGrp="1"/>
          </p:cNvSpPr>
          <p:nvPr>
            <p:ph type="title"/>
          </p:nvPr>
        </p:nvSpPr>
        <p:spPr>
          <a:xfrm>
            <a:off x="391887" y="269424"/>
            <a:ext cx="6474278" cy="106861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001355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userDrawn="1"/>
        </p:nvSpPr>
        <p:spPr>
          <a:xfrm>
            <a:off x="261257" y="1340388"/>
            <a:ext cx="6702881" cy="305850"/>
          </a:xfrm>
          <a:prstGeom prst="rect">
            <a:avLst/>
          </a:prstGeom>
          <a:solidFill>
            <a:srgbClr val="003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p:cNvSpPr/>
          <p:nvPr userDrawn="1"/>
        </p:nvSpPr>
        <p:spPr>
          <a:xfrm>
            <a:off x="261258" y="122464"/>
            <a:ext cx="6702880" cy="1297654"/>
          </a:xfrm>
          <a:prstGeom prst="rect">
            <a:avLst/>
          </a:prstGeom>
          <a:solidFill>
            <a:srgbClr val="FDB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Placeholder 1"/>
          <p:cNvSpPr>
            <a:spLocks noGrp="1"/>
          </p:cNvSpPr>
          <p:nvPr>
            <p:ph type="title"/>
          </p:nvPr>
        </p:nvSpPr>
        <p:spPr>
          <a:xfrm>
            <a:off x="391887" y="269424"/>
            <a:ext cx="6474278" cy="1068611"/>
          </a:xfrm>
          <a:prstGeom prst="rect">
            <a:avLst/>
          </a:prstGeom>
        </p:spPr>
        <p:txBody>
          <a:bodyPr vert="horz" lIns="91440" tIns="45720" rIns="91440" bIns="45720" rtlCol="0" anchor="ctr">
            <a:normAutofit/>
          </a:bodyPr>
          <a:lstStyle/>
          <a:p>
            <a:r>
              <a:rPr lang="en-US"/>
              <a:t>Click to edit Master title style</a:t>
            </a:r>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64138" y="183515"/>
            <a:ext cx="2076935" cy="1280160"/>
          </a:xfrm>
          <a:prstGeom prst="rect">
            <a:avLst/>
          </a:prstGeom>
        </p:spPr>
      </p:pic>
      <p:pic>
        <p:nvPicPr>
          <p:cNvPr id="15" name="Picture 14"/>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59230" y="5921451"/>
            <a:ext cx="1097280" cy="780891"/>
          </a:xfrm>
          <a:prstGeom prst="rect">
            <a:avLst/>
          </a:prstGeom>
        </p:spPr>
      </p:pic>
      <p:sp>
        <p:nvSpPr>
          <p:cNvPr id="16" name="TextBox 15"/>
          <p:cNvSpPr txBox="1"/>
          <p:nvPr userDrawn="1"/>
        </p:nvSpPr>
        <p:spPr>
          <a:xfrm>
            <a:off x="5935438" y="6298563"/>
            <a:ext cx="2669721" cy="338554"/>
          </a:xfrm>
          <a:prstGeom prst="rect">
            <a:avLst/>
          </a:prstGeom>
          <a:noFill/>
        </p:spPr>
        <p:txBody>
          <a:bodyPr wrap="square" rtlCol="0">
            <a:spAutoFit/>
          </a:bodyPr>
          <a:lstStyle/>
          <a:p>
            <a:pPr algn="r"/>
            <a:r>
              <a:rPr lang="en-US" sz="1600">
                <a:solidFill>
                  <a:schemeClr val="bg1">
                    <a:lumMod val="50000"/>
                  </a:schemeClr>
                </a:solidFill>
              </a:rPr>
              <a:t>cityoffortwayne.org/utilities</a:t>
            </a:r>
          </a:p>
        </p:txBody>
      </p:sp>
    </p:spTree>
    <p:extLst>
      <p:ext uri="{BB962C8B-B14F-4D97-AF65-F5344CB8AC3E}">
        <p14:creationId xmlns:p14="http://schemas.microsoft.com/office/powerpoint/2010/main" val="10995140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bg1"/>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15D_5D5AF2.xm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microsoft.com/office/2018/10/relationships/comments" Target="../comments/modernComment_13D_698CCA6B.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hyperlink" Target="https://utilities.cityoffortwayne.org/education/catching-rain/bmp-inspection/" TargetMode="External"/><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15A_B7F57FA8.xm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microsoft.com/office/2018/10/relationships/comments" Target="../comments/modernComment_124_5320C77A.xml"/><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hyperlink" Target="mailto:stormwater@cityoffortwayne.org" TargetMode="External"/></Relationships>
</file>

<file path=ppt/slides/_rels/slide27.xml.rels><?xml version="1.0" encoding="UTF-8" standalone="yes"?>
<Relationships xmlns="http://schemas.openxmlformats.org/package/2006/relationships"><Relationship Id="rId3" Type="http://schemas.microsoft.com/office/2018/10/relationships/comments" Target="../comments/modernComment_125_86DB7453.xml"/><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microsoft.com/office/2018/10/relationships/comments" Target="../comments/modernComment_167_E3394AB2.xml"/><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microsoft.com/office/2018/10/relationships/comments" Target="../comments/modernComment_13B_C354CA0.xm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18/10/relationships/comments" Target="../comments/modernComment_111_71067E68.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5.jpg"/><Relationship Id="rId5" Type="http://schemas.openxmlformats.org/officeDocument/2006/relationships/image" Target="../media/image54.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microsoft.com/office/2018/10/relationships/comments" Target="../comments/modernComment_11A_6E1125E7.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microsoft.com/office/2018/10/relationships/comments" Target="../comments/modernComment_11B_53E3BD25.xm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microsoft.com/office/2018/10/relationships/comments" Target="../comments/modernComment_148_683BF878.xm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microsoft.com/office/2018/10/relationships/comments" Target="../comments/modernComment_149_F1D499D4.xm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microsoft.com/office/2018/10/relationships/comments" Target="../comments/modernComment_14A_7D660E94.xm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microsoft.com/office/2018/10/relationships/comments" Target="../comments/modernComment_14C_FCE8F70B.xm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2" Type="http://schemas.microsoft.com/office/2018/10/relationships/comments" Target="../comments/modernComment_137_88E70CD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sv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2.sv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5.png"/><Relationship Id="rId4" Type="http://schemas.openxmlformats.org/officeDocument/2006/relationships/image" Target="../media/image74.png"/></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2.sv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8.png"/><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80.png"/></Relationships>
</file>

<file path=ppt/slides/_rels/slide4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microsoft.com/office/2018/10/relationships/comments" Target="../comments/modernComment_116_4EFE80C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18/10/relationships/comments" Target="../comments/modernComment_117_D4CF3FF7.xml"/><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85.png"/><Relationship Id="rId4" Type="http://schemas.openxmlformats.org/officeDocument/2006/relationships/image" Target="../media/image84.png"/></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microsoft.com/office/2018/10/relationships/comments" Target="../comments/modernComment_121_FC62995D.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18/10/relationships/comments" Target="../comments/modernComment_112_8951BB7F.xm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hyperlink" Target="https://www.mdt.mt.gov/pubinvolve/stormwater/images/flows-goes.jpg" TargetMode="Externa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hyperlink" Target="mailto:Charlie.Cochran@cityoffortwayne.org" TargetMode="External"/><Relationship Id="rId2" Type="http://schemas.openxmlformats.org/officeDocument/2006/relationships/hyperlink" Target="mailto:stormwater@cityoffortwayne.org" TargetMode="Externa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hyperlink" Target="mailto:Hannah.Allen@cityoffortwayne.org" TargetMode="External"/><Relationship Id="rId4" Type="http://schemas.openxmlformats.org/officeDocument/2006/relationships/hyperlink" Target="mailto:Stacy.Haviland@cityoffortwayne.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tmp"/><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microsoft.com/office/2018/10/relationships/comments" Target="../comments/modernComment_151_C47074BC.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4E_D9693A63.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7B01857-18EF-4CD3-A9FD-E8D0406D9D7C}"/>
              </a:ext>
            </a:extLst>
          </p:cNvPr>
          <p:cNvSpPr>
            <a:spLocks noGrp="1"/>
          </p:cNvSpPr>
          <p:nvPr>
            <p:ph type="subTitle" idx="1"/>
          </p:nvPr>
        </p:nvSpPr>
        <p:spPr/>
        <p:txBody>
          <a:bodyPr vert="horz" lIns="91440" tIns="45720" rIns="91440" bIns="45720" rtlCol="0" anchor="t">
            <a:normAutofit lnSpcReduction="10000"/>
          </a:bodyPr>
          <a:lstStyle/>
          <a:p>
            <a:endParaRPr lang="en-US" dirty="0"/>
          </a:p>
          <a:p>
            <a:r>
              <a:rPr lang="en-US" dirty="0"/>
              <a:t>City Utilities</a:t>
            </a:r>
            <a:endParaRPr lang="en-US" dirty="0">
              <a:ea typeface="Calibri"/>
              <a:cs typeface="Calibri"/>
            </a:endParaRPr>
          </a:p>
          <a:p>
            <a:r>
              <a:rPr lang="en-US" dirty="0"/>
              <a:t>Fort Wayne</a:t>
            </a:r>
            <a:r>
              <a:rPr lang="en-US"/>
              <a:t>, Indiana </a:t>
            </a:r>
            <a:endParaRPr lang="en-US" dirty="0">
              <a:ea typeface="Calibri"/>
              <a:cs typeface="Calibri"/>
            </a:endParaRPr>
          </a:p>
          <a:p>
            <a:r>
              <a:rPr lang="en-US" b="1" dirty="0"/>
              <a:t>GENERAL PUBLIC TRAINING</a:t>
            </a:r>
            <a:endParaRPr lang="en-US" b="1" dirty="0">
              <a:ea typeface="Calibri"/>
              <a:cs typeface="Calibri"/>
            </a:endParaRPr>
          </a:p>
          <a:p>
            <a:r>
              <a:rPr lang="en-US" sz="1400" b="1" dirty="0">
                <a:ea typeface="Calibri" panose="020F0502020204030204"/>
                <a:cs typeface="Calibri" panose="020F0502020204030204"/>
              </a:rPr>
              <a:t>9/9/2024, 9/17/2024, 9/18/2024, 9/23/2024,</a:t>
            </a:r>
          </a:p>
        </p:txBody>
      </p:sp>
      <p:sp>
        <p:nvSpPr>
          <p:cNvPr id="5" name="Text Placeholder 4">
            <a:extLst>
              <a:ext uri="{FF2B5EF4-FFF2-40B4-BE49-F238E27FC236}">
                <a16:creationId xmlns:a16="http://schemas.microsoft.com/office/drawing/2014/main" id="{CCF0848D-A769-4035-9FE7-0A34C8C86E5B}"/>
              </a:ext>
            </a:extLst>
          </p:cNvPr>
          <p:cNvSpPr>
            <a:spLocks noGrp="1"/>
          </p:cNvSpPr>
          <p:nvPr>
            <p:ph type="body" sz="quarter" idx="12"/>
          </p:nvPr>
        </p:nvSpPr>
        <p:spPr/>
        <p:txBody>
          <a:bodyPr vert="horz" lIns="91440" tIns="45720" rIns="91440" bIns="45720" rtlCol="0" anchor="t">
            <a:normAutofit fontScale="85000" lnSpcReduction="20000"/>
          </a:bodyPr>
          <a:lstStyle/>
          <a:p>
            <a:r>
              <a:rPr lang="en-US" dirty="0"/>
              <a:t>City of Fort Wayne </a:t>
            </a:r>
          </a:p>
          <a:p>
            <a:r>
              <a:rPr lang="en-US" dirty="0"/>
              <a:t>Post Construction</a:t>
            </a:r>
          </a:p>
          <a:p>
            <a:r>
              <a:rPr lang="en-US" dirty="0"/>
              <a:t>BMP Program </a:t>
            </a:r>
          </a:p>
        </p:txBody>
      </p:sp>
    </p:spTree>
    <p:extLst>
      <p:ext uri="{BB962C8B-B14F-4D97-AF65-F5344CB8AC3E}">
        <p14:creationId xmlns:p14="http://schemas.microsoft.com/office/powerpoint/2010/main" val="36567979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695E4B-75E4-83E6-18EA-AF15BC6E7ED7}"/>
              </a:ext>
            </a:extLst>
          </p:cNvPr>
          <p:cNvSpPr>
            <a:spLocks noGrp="1"/>
          </p:cNvSpPr>
          <p:nvPr>
            <p:ph sz="half" idx="1"/>
          </p:nvPr>
        </p:nvSpPr>
        <p:spPr>
          <a:xfrm>
            <a:off x="628650" y="1825625"/>
            <a:ext cx="5354461" cy="4351338"/>
          </a:xfrm>
        </p:spPr>
        <p:txBody>
          <a:bodyPr vert="horz" lIns="91440" tIns="45720" rIns="91440" bIns="45720" rtlCol="0" anchor="t">
            <a:normAutofit/>
          </a:bodyPr>
          <a:lstStyle/>
          <a:p>
            <a:r>
              <a:rPr lang="en-US" sz="2400"/>
              <a:t>Your money is invested in your BMPs when you built (or bought) your BMP (or facility)</a:t>
            </a:r>
          </a:p>
          <a:p>
            <a:r>
              <a:rPr lang="en-US" sz="2400"/>
              <a:t>Organizations are legally responsible for the ongoing operation and maintenance of their BMPs </a:t>
            </a:r>
          </a:p>
          <a:p>
            <a:r>
              <a:rPr lang="en-US" sz="2400"/>
              <a:t>They can prevent flooding and erosion of properties</a:t>
            </a:r>
          </a:p>
          <a:p>
            <a:r>
              <a:rPr lang="en-US" sz="2400"/>
              <a:t>BMPs prevent the pollution of our rivers and water supply</a:t>
            </a:r>
          </a:p>
        </p:txBody>
      </p:sp>
      <p:pic>
        <p:nvPicPr>
          <p:cNvPr id="6" name="Picture 5" descr="A blue question mark on a white background&#10;&#10;Description automatically generated">
            <a:extLst>
              <a:ext uri="{FF2B5EF4-FFF2-40B4-BE49-F238E27FC236}">
                <a16:creationId xmlns:a16="http://schemas.microsoft.com/office/drawing/2014/main" id="{101907C3-54B8-940C-00E8-176E062B8FF2}"/>
              </a:ext>
            </a:extLst>
          </p:cNvPr>
          <p:cNvPicPr>
            <a:picLocks noChangeAspect="1"/>
          </p:cNvPicPr>
          <p:nvPr/>
        </p:nvPicPr>
        <p:blipFill>
          <a:blip r:embed="rId4"/>
          <a:stretch>
            <a:fillRect/>
          </a:stretch>
        </p:blipFill>
        <p:spPr>
          <a:xfrm>
            <a:off x="6247764" y="1994959"/>
            <a:ext cx="2267586" cy="3209218"/>
          </a:xfrm>
          <a:prstGeom prst="rect">
            <a:avLst/>
          </a:prstGeom>
          <a:noFill/>
        </p:spPr>
      </p:pic>
      <p:sp>
        <p:nvSpPr>
          <p:cNvPr id="3" name="Title 2">
            <a:extLst>
              <a:ext uri="{FF2B5EF4-FFF2-40B4-BE49-F238E27FC236}">
                <a16:creationId xmlns:a16="http://schemas.microsoft.com/office/drawing/2014/main" id="{5243EA00-2B24-1938-6730-3BCC3B0D4049}"/>
              </a:ext>
            </a:extLst>
          </p:cNvPr>
          <p:cNvSpPr>
            <a:spLocks noGrp="1"/>
          </p:cNvSpPr>
          <p:nvPr>
            <p:ph type="title"/>
          </p:nvPr>
        </p:nvSpPr>
        <p:spPr>
          <a:xfrm>
            <a:off x="391887" y="269424"/>
            <a:ext cx="6474278" cy="1068611"/>
          </a:xfrm>
        </p:spPr>
        <p:txBody>
          <a:bodyPr anchor="ctr">
            <a:normAutofit/>
          </a:bodyPr>
          <a:lstStyle/>
          <a:p>
            <a:r>
              <a:rPr lang="en-US"/>
              <a:t>Why should you care about BMPs?</a:t>
            </a:r>
          </a:p>
        </p:txBody>
      </p:sp>
      <p:sp>
        <p:nvSpPr>
          <p:cNvPr id="4" name="Rectangle 1">
            <a:extLst>
              <a:ext uri="{FF2B5EF4-FFF2-40B4-BE49-F238E27FC236}">
                <a16:creationId xmlns:a16="http://schemas.microsoft.com/office/drawing/2014/main" id="{1C9F2BB5-9FCB-9CE2-EDB5-4B28D95EAAD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6118130"/>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6700" y="1791677"/>
            <a:ext cx="4127444" cy="2025198"/>
          </a:xfrm>
        </p:spPr>
        <p:txBody>
          <a:bodyPr vert="horz" lIns="91440" tIns="45720" rIns="91440" bIns="45720" rtlCol="0" anchor="t">
            <a:normAutofit/>
          </a:bodyPr>
          <a:lstStyle/>
          <a:p>
            <a:endParaRPr lang="en-US"/>
          </a:p>
          <a:p>
            <a:r>
              <a:rPr lang="en-US">
                <a:cs typeface="Calibri" panose="020F0502020204030204"/>
              </a:rPr>
              <a:t>The goal of Post Construction BMPs is to prevent pollutant discharge by focusing on:</a:t>
            </a:r>
          </a:p>
          <a:p>
            <a:pPr lvl="1"/>
            <a:r>
              <a:rPr lang="en-US">
                <a:cs typeface="Calibri" panose="020F0502020204030204"/>
              </a:rPr>
              <a:t>Quantity of run-off </a:t>
            </a:r>
            <a:r>
              <a:rPr lang="en-US" sz="900">
                <a:cs typeface="Calibri"/>
              </a:rPr>
              <a:t> (flooding / sediment)</a:t>
            </a:r>
          </a:p>
          <a:p>
            <a:pPr lvl="1"/>
            <a:r>
              <a:rPr lang="en-US">
                <a:cs typeface="Calibri"/>
              </a:rPr>
              <a:t>Quality of run-off </a:t>
            </a:r>
            <a:r>
              <a:rPr lang="en-US" sz="900">
                <a:cs typeface="Calibri"/>
              </a:rPr>
              <a:t>(sediment / fuel / nutrients / other)</a:t>
            </a:r>
          </a:p>
          <a:p>
            <a:pPr marL="0" indent="0">
              <a:buNone/>
            </a:pPr>
            <a:endParaRPr lang="en-US">
              <a:cs typeface="Calibri"/>
            </a:endParaRPr>
          </a:p>
        </p:txBody>
      </p:sp>
      <p:sp>
        <p:nvSpPr>
          <p:cNvPr id="2" name="Title 1"/>
          <p:cNvSpPr>
            <a:spLocks noGrp="1"/>
          </p:cNvSpPr>
          <p:nvPr>
            <p:ph type="title"/>
          </p:nvPr>
        </p:nvSpPr>
        <p:spPr/>
        <p:txBody>
          <a:bodyPr>
            <a:normAutofit/>
          </a:bodyPr>
          <a:lstStyle/>
          <a:p>
            <a:r>
              <a:rPr lang="en-US"/>
              <a:t>Your Post Construction BMPs</a:t>
            </a:r>
            <a:br>
              <a:rPr lang="en-US"/>
            </a:br>
            <a:r>
              <a:rPr lang="en-US"/>
              <a:t>What are they?</a:t>
            </a:r>
          </a:p>
        </p:txBody>
      </p:sp>
      <p:pic>
        <p:nvPicPr>
          <p:cNvPr id="13" name="Picture 12" descr="Text, letter&#10;&#10;Description automatically generated">
            <a:extLst>
              <a:ext uri="{FF2B5EF4-FFF2-40B4-BE49-F238E27FC236}">
                <a16:creationId xmlns:a16="http://schemas.microsoft.com/office/drawing/2014/main" id="{FE2BC021-FAF5-6E4E-A3C0-D6BE08B483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56638">
            <a:off x="5597394" y="2235620"/>
            <a:ext cx="2735588" cy="3538759"/>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9BC89EF4-A0BA-D472-E9C0-77941BA53870}"/>
              </a:ext>
            </a:extLst>
          </p:cNvPr>
          <p:cNvSpPr txBox="1"/>
          <p:nvPr/>
        </p:nvSpPr>
        <p:spPr>
          <a:xfrm>
            <a:off x="391886" y="3823003"/>
            <a:ext cx="4356283" cy="2031325"/>
          </a:xfrm>
          <a:prstGeom prst="rect">
            <a:avLst/>
          </a:prstGeom>
          <a:noFill/>
        </p:spPr>
        <p:txBody>
          <a:bodyPr wrap="square">
            <a:spAutoFit/>
          </a:bodyPr>
          <a:lstStyle/>
          <a:p>
            <a:r>
              <a:rPr lang="en-US" u="sng">
                <a:solidFill>
                  <a:schemeClr val="accent3">
                    <a:lumMod val="60000"/>
                    <a:lumOff val="40000"/>
                  </a:schemeClr>
                </a:solidFill>
                <a:cs typeface="Calibri" panose="020F0502020204030204"/>
              </a:rPr>
              <a:t>Post Construction Measures</a:t>
            </a:r>
          </a:p>
          <a:p>
            <a:pPr marL="285750" indent="-285750">
              <a:buFont typeface="Arial" panose="020B0604020202020204" pitchFamily="34" charset="0"/>
              <a:buChar char="•"/>
            </a:pPr>
            <a:r>
              <a:rPr lang="en-US">
                <a:solidFill>
                  <a:schemeClr val="accent3">
                    <a:lumMod val="60000"/>
                    <a:lumOff val="40000"/>
                  </a:schemeClr>
                </a:solidFill>
                <a:cs typeface="Calibri" panose="020F0502020204030204"/>
              </a:rPr>
              <a:t>After Construction, Long Term Facility Use</a:t>
            </a:r>
          </a:p>
          <a:p>
            <a:pPr marL="285750" indent="-285750">
              <a:buFont typeface="Arial" panose="020B0604020202020204" pitchFamily="34" charset="0"/>
              <a:buChar char="•"/>
            </a:pPr>
            <a:r>
              <a:rPr lang="en-US">
                <a:solidFill>
                  <a:schemeClr val="accent3">
                    <a:lumMod val="60000"/>
                    <a:lumOff val="40000"/>
                  </a:schemeClr>
                </a:solidFill>
                <a:cs typeface="Calibri" panose="020F0502020204030204"/>
              </a:rPr>
              <a:t>Flood Protection</a:t>
            </a:r>
          </a:p>
          <a:p>
            <a:pPr marL="285750" indent="-285750">
              <a:buFont typeface="Arial" panose="020B0604020202020204" pitchFamily="34" charset="0"/>
              <a:buChar char="•"/>
            </a:pPr>
            <a:r>
              <a:rPr lang="en-US">
                <a:solidFill>
                  <a:schemeClr val="accent3">
                    <a:lumMod val="60000"/>
                    <a:lumOff val="40000"/>
                  </a:schemeClr>
                </a:solidFill>
                <a:cs typeface="Calibri" panose="020F0502020204030204"/>
              </a:rPr>
              <a:t>Known Pollutants</a:t>
            </a:r>
          </a:p>
          <a:p>
            <a:pPr marL="1601788" indent="-225425"/>
            <a:r>
              <a:rPr lang="en-US" u="sng">
                <a:solidFill>
                  <a:schemeClr val="accent3">
                    <a:lumMod val="60000"/>
                    <a:lumOff val="40000"/>
                  </a:schemeClr>
                </a:solidFill>
                <a:cs typeface="Calibri" panose="020F0502020204030204"/>
              </a:rPr>
              <a:t>O&amp;M Manual</a:t>
            </a:r>
          </a:p>
          <a:p>
            <a:pPr marL="1601788" indent="-225425">
              <a:buFont typeface="Arial" panose="020B0604020202020204" pitchFamily="34" charset="0"/>
              <a:buChar char="•"/>
            </a:pPr>
            <a:r>
              <a:rPr lang="en-US">
                <a:solidFill>
                  <a:schemeClr val="accent3">
                    <a:lumMod val="60000"/>
                    <a:lumOff val="40000"/>
                  </a:schemeClr>
                </a:solidFill>
                <a:cs typeface="Calibri" panose="020F0502020204030204"/>
              </a:rPr>
              <a:t>How to Monitor </a:t>
            </a:r>
          </a:p>
          <a:p>
            <a:pPr marL="1601788" indent="-225425">
              <a:buFont typeface="Arial" panose="020B0604020202020204" pitchFamily="34" charset="0"/>
              <a:buChar char="•"/>
            </a:pPr>
            <a:r>
              <a:rPr lang="en-US">
                <a:solidFill>
                  <a:schemeClr val="accent3">
                    <a:lumMod val="60000"/>
                    <a:lumOff val="40000"/>
                  </a:schemeClr>
                </a:solidFill>
                <a:cs typeface="Calibri" panose="020F0502020204030204"/>
              </a:rPr>
              <a:t>How to Maintain</a:t>
            </a:r>
          </a:p>
        </p:txBody>
      </p:sp>
    </p:spTree>
    <p:extLst>
      <p:ext uri="{BB962C8B-B14F-4D97-AF65-F5344CB8AC3E}">
        <p14:creationId xmlns:p14="http://schemas.microsoft.com/office/powerpoint/2010/main" val="1770834539"/>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2577EE-F30B-7C73-83A3-CA9D4B151173}"/>
              </a:ext>
            </a:extLst>
          </p:cNvPr>
          <p:cNvPicPr>
            <a:picLocks noChangeAspect="1"/>
          </p:cNvPicPr>
          <p:nvPr/>
        </p:nvPicPr>
        <p:blipFill>
          <a:blip r:embed="rId2"/>
          <a:stretch>
            <a:fillRect/>
          </a:stretch>
        </p:blipFill>
        <p:spPr>
          <a:xfrm>
            <a:off x="5667022" y="1928240"/>
            <a:ext cx="3139061" cy="4066862"/>
          </a:xfrm>
          <a:prstGeom prst="rect">
            <a:avLst/>
          </a:prstGeom>
          <a:ln w="9525">
            <a:solidFill>
              <a:schemeClr val="tx1"/>
            </a:solidFill>
          </a:ln>
          <a:effectLst>
            <a:outerShdw blurRad="50800" dist="38100" dir="2700000" algn="tl" rotWithShape="0">
              <a:prstClr val="black">
                <a:alpha val="40000"/>
              </a:prstClr>
            </a:outerShdw>
          </a:effectLst>
        </p:spPr>
      </p:pic>
      <p:sp>
        <p:nvSpPr>
          <p:cNvPr id="4" name="Title 1">
            <a:extLst>
              <a:ext uri="{FF2B5EF4-FFF2-40B4-BE49-F238E27FC236}">
                <a16:creationId xmlns:a16="http://schemas.microsoft.com/office/drawing/2014/main" id="{680DC711-96EC-680E-99F3-8A29A7302BD5}"/>
              </a:ext>
            </a:extLst>
          </p:cNvPr>
          <p:cNvSpPr>
            <a:spLocks noGrp="1"/>
          </p:cNvSpPr>
          <p:nvPr>
            <p:ph type="title"/>
          </p:nvPr>
        </p:nvSpPr>
        <p:spPr>
          <a:xfrm>
            <a:off x="391887" y="269424"/>
            <a:ext cx="6474278" cy="1068611"/>
          </a:xfrm>
        </p:spPr>
        <p:txBody>
          <a:bodyPr>
            <a:normAutofit/>
          </a:bodyPr>
          <a:lstStyle/>
          <a:p>
            <a:r>
              <a:rPr lang="en-US"/>
              <a:t>BMP Manual</a:t>
            </a:r>
          </a:p>
        </p:txBody>
      </p:sp>
      <p:sp>
        <p:nvSpPr>
          <p:cNvPr id="8" name="TextBox 7">
            <a:extLst>
              <a:ext uri="{FF2B5EF4-FFF2-40B4-BE49-F238E27FC236}">
                <a16:creationId xmlns:a16="http://schemas.microsoft.com/office/drawing/2014/main" id="{66D0C4D3-7DFA-1348-81B8-2B257DFCE11E}"/>
              </a:ext>
            </a:extLst>
          </p:cNvPr>
          <p:cNvSpPr txBox="1"/>
          <p:nvPr/>
        </p:nvSpPr>
        <p:spPr>
          <a:xfrm>
            <a:off x="-147060" y="1928240"/>
            <a:ext cx="5638855" cy="1969770"/>
          </a:xfrm>
          <a:prstGeom prst="rect">
            <a:avLst/>
          </a:prstGeom>
          <a:noFill/>
        </p:spPr>
        <p:txBody>
          <a:bodyPr wrap="square">
            <a:spAutoFit/>
          </a:bodyPr>
          <a:lstStyle/>
          <a:p>
            <a:pPr lvl="1"/>
            <a:r>
              <a:rPr lang="en-US" sz="2400"/>
              <a:t>Reference the </a:t>
            </a:r>
            <a:r>
              <a:rPr lang="en-US" sz="2400" b="1" i="1"/>
              <a:t>Property Owner’s Guide to Stormwater BMP Maintenance</a:t>
            </a:r>
            <a:r>
              <a:rPr lang="en-US" sz="2400" b="1"/>
              <a:t> </a:t>
            </a:r>
            <a:r>
              <a:rPr lang="en-US" sz="2400"/>
              <a:t>on the City of Fort Wayne Catching Rain website</a:t>
            </a:r>
          </a:p>
          <a:p>
            <a:pPr lvl="1"/>
            <a:r>
              <a:rPr lang="en-US" sz="1300">
                <a:hlinkClick r:id="rId3"/>
              </a:rPr>
              <a:t>https://utilities.cityoffortwayne.org/education/catching-rain/bmp-inspection/</a:t>
            </a:r>
            <a:endParaRPr lang="en-US" sz="1300"/>
          </a:p>
        </p:txBody>
      </p:sp>
      <p:pic>
        <p:nvPicPr>
          <p:cNvPr id="10" name="Picture 9">
            <a:extLst>
              <a:ext uri="{FF2B5EF4-FFF2-40B4-BE49-F238E27FC236}">
                <a16:creationId xmlns:a16="http://schemas.microsoft.com/office/drawing/2014/main" id="{69A53EFC-D8F2-51C7-EC9A-7FB77D8B4C8E}"/>
              </a:ext>
            </a:extLst>
          </p:cNvPr>
          <p:cNvPicPr>
            <a:picLocks noChangeAspect="1"/>
          </p:cNvPicPr>
          <p:nvPr/>
        </p:nvPicPr>
        <p:blipFill>
          <a:blip r:embed="rId4"/>
          <a:stretch>
            <a:fillRect/>
          </a:stretch>
        </p:blipFill>
        <p:spPr>
          <a:xfrm>
            <a:off x="2162164" y="4162850"/>
            <a:ext cx="1499479" cy="1473920"/>
          </a:xfrm>
          <a:prstGeom prst="rect">
            <a:avLst/>
          </a:prstGeom>
        </p:spPr>
      </p:pic>
    </p:spTree>
    <p:extLst>
      <p:ext uri="{BB962C8B-B14F-4D97-AF65-F5344CB8AC3E}">
        <p14:creationId xmlns:p14="http://schemas.microsoft.com/office/powerpoint/2010/main" val="2465963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F5B9D9-1AAB-CDAE-F861-6D2394AC665E}"/>
              </a:ext>
            </a:extLst>
          </p:cNvPr>
          <p:cNvSpPr>
            <a:spLocks noGrp="1"/>
          </p:cNvSpPr>
          <p:nvPr>
            <p:ph type="title"/>
          </p:nvPr>
        </p:nvSpPr>
        <p:spPr>
          <a:xfrm>
            <a:off x="391887" y="656721"/>
            <a:ext cx="6474278" cy="681314"/>
          </a:xfrm>
        </p:spPr>
        <p:txBody>
          <a:bodyPr>
            <a:normAutofit fontScale="90000"/>
          </a:bodyPr>
          <a:lstStyle/>
          <a:p>
            <a:pPr>
              <a:lnSpc>
                <a:spcPct val="100000"/>
              </a:lnSpc>
            </a:pPr>
            <a:r>
              <a:rPr lang="en-US" sz="2400"/>
              <a:t>Underground Systems - </a:t>
            </a:r>
            <a:br>
              <a:rPr lang="en-US" sz="2400">
                <a:cs typeface="Calibri"/>
              </a:rPr>
            </a:br>
            <a:r>
              <a:rPr lang="en-US">
                <a:cs typeface="Calibri"/>
              </a:rPr>
              <a:t>Proprietary BMP Basics</a:t>
            </a:r>
            <a:br>
              <a:rPr lang="en-US"/>
            </a:br>
            <a:endParaRPr lang="en-US">
              <a:cs typeface="Calibri" panose="020F0502020204030204"/>
            </a:endParaRPr>
          </a:p>
        </p:txBody>
      </p:sp>
      <p:grpSp>
        <p:nvGrpSpPr>
          <p:cNvPr id="19" name="Group 18">
            <a:extLst>
              <a:ext uri="{FF2B5EF4-FFF2-40B4-BE49-F238E27FC236}">
                <a16:creationId xmlns:a16="http://schemas.microsoft.com/office/drawing/2014/main" id="{AC4871F8-8727-AA91-A5E9-C699F15C09E6}"/>
              </a:ext>
            </a:extLst>
          </p:cNvPr>
          <p:cNvGrpSpPr/>
          <p:nvPr/>
        </p:nvGrpSpPr>
        <p:grpSpPr>
          <a:xfrm>
            <a:off x="179613" y="1681843"/>
            <a:ext cx="6743700" cy="2462213"/>
            <a:chOff x="253092" y="1657350"/>
            <a:chExt cx="6743700" cy="2462213"/>
          </a:xfrm>
        </p:grpSpPr>
        <p:sp>
          <p:nvSpPr>
            <p:cNvPr id="17" name="TextBox 16">
              <a:extLst>
                <a:ext uri="{FF2B5EF4-FFF2-40B4-BE49-F238E27FC236}">
                  <a16:creationId xmlns:a16="http://schemas.microsoft.com/office/drawing/2014/main" id="{752AE429-CCD6-D4AD-5B2D-9DBE298DF6C6}"/>
                </a:ext>
              </a:extLst>
            </p:cNvPr>
            <p:cNvSpPr txBox="1"/>
            <p:nvPr/>
          </p:nvSpPr>
          <p:spPr>
            <a:xfrm>
              <a:off x="253092" y="1657350"/>
              <a:ext cx="6743700" cy="24622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t>Proprietary Best Management Practices (BMPs)</a:t>
              </a:r>
              <a:r>
                <a:rPr lang="en-US" sz="1100"/>
                <a:t> remove pollutants from</a:t>
              </a:r>
              <a:endParaRPr lang="en-US" sz="1100">
                <a:cs typeface="Calibri"/>
              </a:endParaRPr>
            </a:p>
            <a:p>
              <a:r>
                <a:rPr lang="en-US" sz="1100"/>
                <a:t>stormwater by guiding the runoff through a bed of media like sand, compost, </a:t>
              </a:r>
            </a:p>
            <a:p>
              <a:r>
                <a:rPr lang="en-US" sz="1100"/>
                <a:t>or organic material. These BMPs are “proprietary” because they can be </a:t>
              </a:r>
            </a:p>
            <a:p>
              <a:r>
                <a:rPr lang="en-US" sz="1100"/>
                <a:t>designed to remove specific pollutant(s). They can target suspended solids </a:t>
              </a:r>
            </a:p>
            <a:p>
              <a:r>
                <a:rPr lang="en-US" sz="1100"/>
                <a:t>and particles, or they can aim to remove dissolved pollutants. The details of </a:t>
              </a:r>
            </a:p>
            <a:p>
              <a:r>
                <a:rPr lang="en-US" sz="1100"/>
                <a:t>your proprietary BMP should be provided by the manufacturer. Proprietary </a:t>
              </a:r>
            </a:p>
            <a:p>
              <a:r>
                <a:rPr lang="en-US" sz="1100"/>
                <a:t>BMPs will manage about 1-inch of stormwater and drain quickly after a </a:t>
              </a:r>
            </a:p>
            <a:p>
              <a:r>
                <a:rPr lang="en-US" sz="1100"/>
                <a:t>storm. Proprietary BMPs will be located in stormwater  management </a:t>
              </a:r>
            </a:p>
            <a:p>
              <a:r>
                <a:rPr lang="en-US" sz="1100"/>
                <a:t>easements (SMEs), and will be easy to find using the ‘Catching Rain BMP’ </a:t>
              </a:r>
            </a:p>
            <a:p>
              <a:r>
                <a:rPr lang="en-US" sz="1100"/>
                <a:t>app and typing in your property address.</a:t>
              </a:r>
              <a:endParaRPr lang="en-US" sz="1100">
                <a:cs typeface="Calibri"/>
              </a:endParaRPr>
            </a:p>
            <a:p>
              <a:r>
                <a:rPr lang="en-US" sz="1100">
                  <a:ea typeface="+mn-lt"/>
                  <a:cs typeface="+mn-lt"/>
                </a:rPr>
                <a:t>Most proprietary BMPs will have five basic parts   Most of these parts will be underground or contained within a vault. This requires access through a manhole, observation well, or inlet/outlet structure. Because there are different types of proprietary BMPs, inspection and maintenance will require the use of an owner’s manual and specific information from the manufacturer. </a:t>
              </a:r>
              <a:endParaRPr lang="en-US" sz="1100">
                <a:cs typeface="Calibri"/>
              </a:endParaRPr>
            </a:p>
          </p:txBody>
        </p:sp>
        <p:pic>
          <p:nvPicPr>
            <p:cNvPr id="18" name="Picture 17">
              <a:extLst>
                <a:ext uri="{FF2B5EF4-FFF2-40B4-BE49-F238E27FC236}">
                  <a16:creationId xmlns:a16="http://schemas.microsoft.com/office/drawing/2014/main" id="{6C9600AF-C9BE-E57C-11D1-8ED5AAA6FD05}"/>
                </a:ext>
              </a:extLst>
            </p:cNvPr>
            <p:cNvPicPr>
              <a:picLocks noChangeAspect="1"/>
            </p:cNvPicPr>
            <p:nvPr/>
          </p:nvPicPr>
          <p:blipFill>
            <a:blip r:embed="rId4"/>
            <a:stretch>
              <a:fillRect/>
            </a:stretch>
          </p:blipFill>
          <p:spPr>
            <a:xfrm>
              <a:off x="4768624" y="1686607"/>
              <a:ext cx="2170339" cy="1500867"/>
            </a:xfrm>
            <a:prstGeom prst="rect">
              <a:avLst/>
            </a:prstGeom>
          </p:spPr>
        </p:pic>
      </p:grpSp>
      <p:sp>
        <p:nvSpPr>
          <p:cNvPr id="21" name="Rectangle 20">
            <a:extLst>
              <a:ext uri="{FF2B5EF4-FFF2-40B4-BE49-F238E27FC236}">
                <a16:creationId xmlns:a16="http://schemas.microsoft.com/office/drawing/2014/main" id="{4672640D-35C2-62A5-40B9-EBA5509532E9}"/>
              </a:ext>
            </a:extLst>
          </p:cNvPr>
          <p:cNvSpPr/>
          <p:nvPr/>
        </p:nvSpPr>
        <p:spPr>
          <a:xfrm flipV="1">
            <a:off x="228601" y="4134280"/>
            <a:ext cx="6640752" cy="1"/>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2F2C61A-3FBC-E2BC-0D00-A43C3AB435DD}"/>
              </a:ext>
            </a:extLst>
          </p:cNvPr>
          <p:cNvSpPr txBox="1"/>
          <p:nvPr/>
        </p:nvSpPr>
        <p:spPr>
          <a:xfrm>
            <a:off x="7037614" y="1338943"/>
            <a:ext cx="2000249"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000" b="1">
                <a:solidFill>
                  <a:schemeClr val="accent1"/>
                </a:solidFill>
              </a:rPr>
              <a:t>What Are My Responsibilities?</a:t>
            </a:r>
            <a:endParaRPr lang="en-US" sz="1000">
              <a:solidFill>
                <a:schemeClr val="accent1"/>
              </a:solidFill>
            </a:endParaRPr>
          </a:p>
          <a:p>
            <a:r>
              <a:rPr lang="en-US" sz="1000"/>
              <a:t>Ongoing protection, inspection, and maintenance is important to the function of your BMP. Here are a few things to keep in mind: </a:t>
            </a:r>
            <a:endParaRPr lang="en-US" sz="1000">
              <a:cs typeface="Calibri" panose="020F0502020204030204"/>
            </a:endParaRPr>
          </a:p>
          <a:p>
            <a:pPr marL="171450" indent="-171450">
              <a:buFont typeface="Wingdings"/>
              <a:buChar char="Ø"/>
            </a:pPr>
            <a:r>
              <a:rPr lang="en-US" sz="1000"/>
              <a:t>BMPs located on your property according to the ‘Catching Rain BMP’ app must be inspected and cared for by you, the property owner. The requirements for inspection and maintenance presented in this document are supported by the City’s Ordinance in Chapter 53: Stormwater Management Department. </a:t>
            </a:r>
            <a:endParaRPr lang="en-US" sz="1000">
              <a:cs typeface="Calibri"/>
            </a:endParaRPr>
          </a:p>
          <a:p>
            <a:pPr marL="171450" indent="-171450">
              <a:buFont typeface="Wingdings"/>
              <a:buChar char="Ø"/>
            </a:pPr>
            <a:r>
              <a:rPr lang="en-US" sz="1000"/>
              <a:t>You can choose to hire others (like a landscape company) to perform inspection and maintenance activities, but you are ultimately responsible for inspection and maintenance. </a:t>
            </a:r>
            <a:endParaRPr lang="en-US" sz="1000">
              <a:cs typeface="Calibri" panose="020F0502020204030204"/>
            </a:endParaRPr>
          </a:p>
          <a:p>
            <a:pPr marL="171450" indent="-171450">
              <a:buFont typeface="Wingdings"/>
              <a:buChar char="Ø"/>
            </a:pPr>
            <a:r>
              <a:rPr lang="en-US" sz="1000"/>
              <a:t>City Utilities keeps track of your inspection and maintenance reports and may perform utility-led inspections when they see fit. If you don’t inspect and maintain your BMP, this violates the City’s Stormwater Ordinance and can result in fines, penalties, and requirements to fix your BMP. </a:t>
            </a:r>
            <a:endParaRPr lang="en-US" sz="1000">
              <a:cs typeface="Calibri"/>
            </a:endParaRPr>
          </a:p>
        </p:txBody>
      </p:sp>
      <p:sp>
        <p:nvSpPr>
          <p:cNvPr id="24" name="TextBox 23">
            <a:extLst>
              <a:ext uri="{FF2B5EF4-FFF2-40B4-BE49-F238E27FC236}">
                <a16:creationId xmlns:a16="http://schemas.microsoft.com/office/drawing/2014/main" id="{DDD93F09-95E7-DE59-5DA4-EE58476FC281}"/>
              </a:ext>
            </a:extLst>
          </p:cNvPr>
          <p:cNvSpPr txBox="1"/>
          <p:nvPr/>
        </p:nvSpPr>
        <p:spPr>
          <a:xfrm>
            <a:off x="179615" y="4229065"/>
            <a:ext cx="4294412"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1. </a:t>
            </a:r>
            <a:r>
              <a:rPr lang="en-US" sz="1100" b="1">
                <a:solidFill>
                  <a:schemeClr val="accent1"/>
                </a:solidFill>
              </a:rPr>
              <a:t>Inlet structures</a:t>
            </a:r>
            <a:r>
              <a:rPr lang="en-US" sz="1100"/>
              <a:t> let water flow into the BMP. </a:t>
            </a:r>
            <a:endParaRPr lang="en-US" sz="1100">
              <a:cs typeface="Calibri"/>
            </a:endParaRPr>
          </a:p>
          <a:p>
            <a:r>
              <a:rPr lang="en-US" sz="1100"/>
              <a:t>2. </a:t>
            </a:r>
            <a:r>
              <a:rPr lang="en-US" sz="1100" b="1">
                <a:solidFill>
                  <a:schemeClr val="accent1"/>
                </a:solidFill>
              </a:rPr>
              <a:t>Pretreatment</a:t>
            </a:r>
            <a:r>
              <a:rPr lang="en-US" sz="1100"/>
              <a:t> areas remove trash, debris, and dirt from </a:t>
            </a:r>
          </a:p>
          <a:p>
            <a:r>
              <a:rPr lang="en-US" sz="1100"/>
              <a:t>stormwater flowing in. This helps to prevent clogging of the main treatment area. </a:t>
            </a:r>
            <a:endParaRPr lang="en-US" sz="1100">
              <a:cs typeface="Calibri"/>
            </a:endParaRPr>
          </a:p>
          <a:p>
            <a:r>
              <a:rPr lang="en-US" sz="1100"/>
              <a:t>3. The </a:t>
            </a:r>
            <a:r>
              <a:rPr lang="en-US" sz="1100" b="1">
                <a:solidFill>
                  <a:schemeClr val="accent1"/>
                </a:solidFill>
              </a:rPr>
              <a:t>main treatment</a:t>
            </a:r>
            <a:r>
              <a:rPr lang="en-US" sz="1100"/>
              <a:t> area is where stormwater is collected, so </a:t>
            </a:r>
          </a:p>
          <a:p>
            <a:r>
              <a:rPr lang="en-US" sz="1100"/>
              <a:t>the water can be cleaned and drain at a controlled speed. </a:t>
            </a:r>
            <a:endParaRPr lang="en-US" sz="1100">
              <a:cs typeface="Calibri"/>
            </a:endParaRPr>
          </a:p>
          <a:p>
            <a:r>
              <a:rPr lang="en-US" sz="1100"/>
              <a:t>4. </a:t>
            </a:r>
            <a:r>
              <a:rPr lang="en-US" sz="1100" b="1">
                <a:solidFill>
                  <a:schemeClr val="accent1"/>
                </a:solidFill>
              </a:rPr>
              <a:t>Emergency overflows</a:t>
            </a:r>
            <a:r>
              <a:rPr lang="en-US" sz="1100"/>
              <a:t> let water escape and flow </a:t>
            </a:r>
            <a:r>
              <a:rPr lang="en-US" sz="1100" i="1"/>
              <a:t>around</a:t>
            </a:r>
            <a:r>
              <a:rPr lang="en-US" sz="1100"/>
              <a:t> the </a:t>
            </a:r>
            <a:endParaRPr lang="en-US" sz="1100">
              <a:cs typeface="Calibri"/>
            </a:endParaRPr>
          </a:p>
          <a:p>
            <a:r>
              <a:rPr lang="en-US" sz="1100"/>
              <a:t>BMP during intense or long storms, without flooding the </a:t>
            </a:r>
          </a:p>
          <a:p>
            <a:r>
              <a:rPr lang="en-US" sz="1100"/>
              <a:t>surrounding area. </a:t>
            </a:r>
            <a:endParaRPr lang="en-US" sz="1100">
              <a:cs typeface="Calibri"/>
            </a:endParaRPr>
          </a:p>
          <a:p>
            <a:r>
              <a:rPr lang="en-US" sz="1100"/>
              <a:t>5. The </a:t>
            </a:r>
            <a:r>
              <a:rPr lang="en-US" sz="1100" b="1">
                <a:solidFill>
                  <a:schemeClr val="accent1"/>
                </a:solidFill>
              </a:rPr>
              <a:t>outlet structure</a:t>
            </a:r>
            <a:r>
              <a:rPr lang="en-US" sz="1100"/>
              <a:t> lets the cleaner water exit the BMP. </a:t>
            </a:r>
            <a:endParaRPr lang="en-US" sz="1100">
              <a:cs typeface="Calibri"/>
            </a:endParaRPr>
          </a:p>
        </p:txBody>
      </p:sp>
      <p:pic>
        <p:nvPicPr>
          <p:cNvPr id="25" name="Picture 24">
            <a:extLst>
              <a:ext uri="{FF2B5EF4-FFF2-40B4-BE49-F238E27FC236}">
                <a16:creationId xmlns:a16="http://schemas.microsoft.com/office/drawing/2014/main" id="{A3463E91-5321-089A-61F0-E2627EF65ED4}"/>
              </a:ext>
            </a:extLst>
          </p:cNvPr>
          <p:cNvPicPr>
            <a:picLocks noChangeAspect="1"/>
          </p:cNvPicPr>
          <p:nvPr/>
        </p:nvPicPr>
        <p:blipFill rotWithShape="1">
          <a:blip r:embed="rId5"/>
          <a:srcRect l="1770" t="3167" r="2434" b="14027"/>
          <a:stretch/>
        </p:blipFill>
        <p:spPr>
          <a:xfrm>
            <a:off x="4085328" y="4327862"/>
            <a:ext cx="2784370" cy="1633139"/>
          </a:xfrm>
          <a:prstGeom prst="rect">
            <a:avLst/>
          </a:prstGeom>
        </p:spPr>
      </p:pic>
      <p:sp>
        <p:nvSpPr>
          <p:cNvPr id="26" name="Rectangle 25">
            <a:extLst>
              <a:ext uri="{FF2B5EF4-FFF2-40B4-BE49-F238E27FC236}">
                <a16:creationId xmlns:a16="http://schemas.microsoft.com/office/drawing/2014/main" id="{9A9823D6-DC45-C715-5673-18E4D2257AD6}"/>
              </a:ext>
            </a:extLst>
          </p:cNvPr>
          <p:cNvSpPr/>
          <p:nvPr/>
        </p:nvSpPr>
        <p:spPr>
          <a:xfrm flipH="1" flipV="1">
            <a:off x="6949005" y="1679862"/>
            <a:ext cx="4214" cy="4679246"/>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6319528"/>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F5B9D9-1AAB-CDAE-F861-6D2394AC665E}"/>
              </a:ext>
            </a:extLst>
          </p:cNvPr>
          <p:cNvSpPr>
            <a:spLocks noGrp="1"/>
          </p:cNvSpPr>
          <p:nvPr>
            <p:ph type="title"/>
          </p:nvPr>
        </p:nvSpPr>
        <p:spPr>
          <a:xfrm>
            <a:off x="391887" y="656721"/>
            <a:ext cx="6474278" cy="681314"/>
          </a:xfrm>
        </p:spPr>
        <p:txBody>
          <a:bodyPr>
            <a:normAutofit fontScale="90000"/>
          </a:bodyPr>
          <a:lstStyle/>
          <a:p>
            <a:pPr>
              <a:lnSpc>
                <a:spcPct val="100000"/>
              </a:lnSpc>
            </a:pPr>
            <a:r>
              <a:rPr lang="en-US" sz="2400"/>
              <a:t>Underground Systems - </a:t>
            </a:r>
            <a:br>
              <a:rPr lang="en-US" sz="2400">
                <a:cs typeface="Calibri"/>
              </a:rPr>
            </a:br>
            <a:r>
              <a:rPr lang="en-US">
                <a:cs typeface="Calibri"/>
              </a:rPr>
              <a:t>Underground Detention Basics</a:t>
            </a:r>
            <a:br>
              <a:rPr lang="en-US"/>
            </a:br>
            <a:endParaRPr lang="en-US">
              <a:cs typeface="Calibri" panose="020F0502020204030204"/>
            </a:endParaRPr>
          </a:p>
        </p:txBody>
      </p:sp>
      <p:sp>
        <p:nvSpPr>
          <p:cNvPr id="17" name="TextBox 16">
            <a:extLst>
              <a:ext uri="{FF2B5EF4-FFF2-40B4-BE49-F238E27FC236}">
                <a16:creationId xmlns:a16="http://schemas.microsoft.com/office/drawing/2014/main" id="{752AE429-CCD6-D4AD-5B2D-9DBE298DF6C6}"/>
              </a:ext>
            </a:extLst>
          </p:cNvPr>
          <p:cNvSpPr txBox="1"/>
          <p:nvPr/>
        </p:nvSpPr>
        <p:spPr>
          <a:xfrm>
            <a:off x="179613" y="1740710"/>
            <a:ext cx="6743700" cy="22929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ea typeface="+mn-lt"/>
                <a:cs typeface="+mn-lt"/>
              </a:rPr>
              <a:t>Underground Detention</a:t>
            </a:r>
            <a:r>
              <a:rPr lang="en-US" sz="1100">
                <a:ea typeface="+mn-lt"/>
                <a:cs typeface="+mn-lt"/>
              </a:rPr>
              <a:t> is a Best Management Practice (BMP) </a:t>
            </a:r>
            <a:endParaRPr lang="en-US">
              <a:ea typeface="+mn-lt"/>
              <a:cs typeface="+mn-lt"/>
            </a:endParaRPr>
          </a:p>
          <a:p>
            <a:r>
              <a:rPr lang="en-US" sz="1100">
                <a:ea typeface="+mn-lt"/>
                <a:cs typeface="+mn-lt"/>
              </a:rPr>
              <a:t>made of pipes and vaults that remove pollutants from </a:t>
            </a:r>
            <a:endParaRPr lang="en-US">
              <a:ea typeface="+mn-lt"/>
              <a:cs typeface="+mn-lt"/>
            </a:endParaRPr>
          </a:p>
          <a:p>
            <a:r>
              <a:rPr lang="en-US" sz="1100">
                <a:ea typeface="+mn-lt"/>
                <a:cs typeface="+mn-lt"/>
              </a:rPr>
              <a:t>stormwater by storing it underground for a short amount of </a:t>
            </a:r>
            <a:endParaRPr lang="en-US">
              <a:ea typeface="+mn-lt"/>
              <a:cs typeface="+mn-lt"/>
            </a:endParaRPr>
          </a:p>
          <a:p>
            <a:r>
              <a:rPr lang="en-US" sz="1100">
                <a:ea typeface="+mn-lt"/>
                <a:cs typeface="+mn-lt"/>
              </a:rPr>
              <a:t>time. The BMP lets the sediment (dirt) settle out of the water </a:t>
            </a:r>
            <a:endParaRPr lang="en-US">
              <a:ea typeface="+mn-lt"/>
              <a:cs typeface="+mn-lt"/>
            </a:endParaRPr>
          </a:p>
          <a:p>
            <a:r>
              <a:rPr lang="en-US" sz="1100">
                <a:ea typeface="+mn-lt"/>
                <a:cs typeface="+mn-lt"/>
              </a:rPr>
              <a:t>before it is slowly released. Underground detention is a good </a:t>
            </a:r>
            <a:endParaRPr lang="en-US">
              <a:ea typeface="+mn-lt"/>
              <a:cs typeface="+mn-lt"/>
            </a:endParaRPr>
          </a:p>
          <a:p>
            <a:r>
              <a:rPr lang="en-US" sz="1100">
                <a:ea typeface="+mn-lt"/>
                <a:cs typeface="+mn-lt"/>
              </a:rPr>
              <a:t>BMP to use when space is tight, and are commonly used under </a:t>
            </a:r>
            <a:endParaRPr lang="en-US">
              <a:ea typeface="+mn-lt"/>
              <a:cs typeface="+mn-lt"/>
            </a:endParaRPr>
          </a:p>
          <a:p>
            <a:r>
              <a:rPr lang="en-US" sz="1100">
                <a:ea typeface="+mn-lt"/>
                <a:cs typeface="+mn-lt"/>
              </a:rPr>
              <a:t>parking lots or under grassed areas in common spaces. This </a:t>
            </a:r>
            <a:endParaRPr lang="en-US">
              <a:ea typeface="+mn-lt"/>
              <a:cs typeface="+mn-lt"/>
            </a:endParaRPr>
          </a:p>
          <a:p>
            <a:r>
              <a:rPr lang="en-US" sz="1100">
                <a:ea typeface="+mn-lt"/>
                <a:cs typeface="+mn-lt"/>
              </a:rPr>
              <a:t>BMP is also good for flood control. Underground detention </a:t>
            </a:r>
            <a:endParaRPr lang="en-US">
              <a:ea typeface="+mn-lt"/>
              <a:cs typeface="+mn-lt"/>
            </a:endParaRPr>
          </a:p>
          <a:p>
            <a:r>
              <a:rPr lang="en-US" sz="1100">
                <a:ea typeface="+mn-lt"/>
                <a:cs typeface="+mn-lt"/>
              </a:rPr>
              <a:t>BMPs will manage about 1-inch of stormwater and store </a:t>
            </a:r>
            <a:endParaRPr lang="en-US">
              <a:ea typeface="+mn-lt"/>
              <a:cs typeface="+mn-lt"/>
            </a:endParaRPr>
          </a:p>
          <a:p>
            <a:r>
              <a:rPr lang="en-US" sz="1100">
                <a:ea typeface="+mn-lt"/>
                <a:cs typeface="+mn-lt"/>
              </a:rPr>
              <a:t>water for up to 48 hours.  Underground detention BMPs will be located in stormwater management easements (SMEs), and will be easy to find using the ‘Catching Rain BMP’ app and typing in your property address. </a:t>
            </a:r>
            <a:endParaRPr lang="en-US">
              <a:cs typeface="Calibri"/>
            </a:endParaRPr>
          </a:p>
          <a:p>
            <a:r>
              <a:rPr lang="en-US" sz="1100">
                <a:ea typeface="+mn-lt"/>
                <a:cs typeface="+mn-lt"/>
              </a:rPr>
              <a:t>Most underground detention BMP will have five basic parts (see the figure below). Most of these parts will be underground or contained within a vault, requiring access through a manhole. </a:t>
            </a:r>
            <a:endParaRPr lang="en-US"/>
          </a:p>
        </p:txBody>
      </p:sp>
      <p:sp>
        <p:nvSpPr>
          <p:cNvPr id="21" name="Rectangle 20">
            <a:extLst>
              <a:ext uri="{FF2B5EF4-FFF2-40B4-BE49-F238E27FC236}">
                <a16:creationId xmlns:a16="http://schemas.microsoft.com/office/drawing/2014/main" id="{4672640D-35C2-62A5-40B9-EBA5509532E9}"/>
              </a:ext>
            </a:extLst>
          </p:cNvPr>
          <p:cNvSpPr/>
          <p:nvPr/>
        </p:nvSpPr>
        <p:spPr>
          <a:xfrm flipV="1">
            <a:off x="228601" y="4134280"/>
            <a:ext cx="6640752" cy="1"/>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2F2C61A-3FBC-E2BC-0D00-A43C3AB435DD}"/>
              </a:ext>
            </a:extLst>
          </p:cNvPr>
          <p:cNvSpPr txBox="1"/>
          <p:nvPr/>
        </p:nvSpPr>
        <p:spPr>
          <a:xfrm>
            <a:off x="7037614" y="1338943"/>
            <a:ext cx="2000249"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000" b="1">
                <a:solidFill>
                  <a:schemeClr val="accent1"/>
                </a:solidFill>
              </a:rPr>
              <a:t>What Are My Responsibilities?</a:t>
            </a:r>
            <a:endParaRPr lang="en-US" sz="1000">
              <a:solidFill>
                <a:schemeClr val="accent1"/>
              </a:solidFill>
            </a:endParaRPr>
          </a:p>
          <a:p>
            <a:r>
              <a:rPr lang="en-US" sz="1000"/>
              <a:t>Ongoing protection, inspection, and maintenance is important to the function of your BMP. Here are a few things to keep in mind: </a:t>
            </a:r>
            <a:endParaRPr lang="en-US" sz="1000">
              <a:cs typeface="Calibri" panose="020F0502020204030204"/>
            </a:endParaRPr>
          </a:p>
          <a:p>
            <a:pPr marL="171450" indent="-171450">
              <a:buFont typeface="Wingdings"/>
              <a:buChar char="Ø"/>
            </a:pPr>
            <a:r>
              <a:rPr lang="en-US" sz="1000"/>
              <a:t>BMPs located on your property according to the ‘Catching Rain BMP’ app must be inspected and cared for by you, the property owner. The requirements for inspection and maintenance presented in this document are supported by the City’s Ordinance in Chapter 53: Stormwater Management Department. </a:t>
            </a:r>
            <a:endParaRPr lang="en-US" sz="1000">
              <a:cs typeface="Calibri"/>
            </a:endParaRPr>
          </a:p>
          <a:p>
            <a:pPr marL="171450" indent="-171450">
              <a:buFont typeface="Wingdings"/>
              <a:buChar char="Ø"/>
            </a:pPr>
            <a:r>
              <a:rPr lang="en-US" sz="1000"/>
              <a:t>You can choose to hire others (like a landscape company) to perform inspection and maintenance activities, but you are ultimately responsible for inspection and maintenance. </a:t>
            </a:r>
            <a:endParaRPr lang="en-US" sz="1000">
              <a:cs typeface="Calibri" panose="020F0502020204030204"/>
            </a:endParaRPr>
          </a:p>
          <a:p>
            <a:pPr marL="171450" indent="-171450">
              <a:buFont typeface="Wingdings"/>
              <a:buChar char="Ø"/>
            </a:pPr>
            <a:r>
              <a:rPr lang="en-US" sz="1000"/>
              <a:t>City Utilities keeps track of your inspection and maintenance reports and may perform utility-led inspections when they see fit. If you don’t inspect and maintain your BMP, this violates the City’s Stormwater Ordinance and can result in fines, penalties, and requirements to fix your BMP. </a:t>
            </a:r>
            <a:endParaRPr lang="en-US" sz="1000">
              <a:cs typeface="Calibri"/>
            </a:endParaRPr>
          </a:p>
        </p:txBody>
      </p:sp>
      <p:sp>
        <p:nvSpPr>
          <p:cNvPr id="24" name="TextBox 23">
            <a:extLst>
              <a:ext uri="{FF2B5EF4-FFF2-40B4-BE49-F238E27FC236}">
                <a16:creationId xmlns:a16="http://schemas.microsoft.com/office/drawing/2014/main" id="{DDD93F09-95E7-DE59-5DA4-EE58476FC281}"/>
              </a:ext>
            </a:extLst>
          </p:cNvPr>
          <p:cNvSpPr txBox="1"/>
          <p:nvPr/>
        </p:nvSpPr>
        <p:spPr>
          <a:xfrm>
            <a:off x="179615" y="4229065"/>
            <a:ext cx="4294412"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1. </a:t>
            </a:r>
            <a:r>
              <a:rPr lang="en-US" sz="1100" b="1">
                <a:solidFill>
                  <a:schemeClr val="accent1"/>
                </a:solidFill>
              </a:rPr>
              <a:t>Inlet structures</a:t>
            </a:r>
            <a:r>
              <a:rPr lang="en-US" sz="1100"/>
              <a:t> let water flow into the BMP. </a:t>
            </a:r>
            <a:endParaRPr lang="en-US" sz="1100">
              <a:cs typeface="Calibri"/>
            </a:endParaRPr>
          </a:p>
          <a:p>
            <a:r>
              <a:rPr lang="en-US" sz="1100"/>
              <a:t>2. </a:t>
            </a:r>
            <a:r>
              <a:rPr lang="en-US" sz="1100" b="1">
                <a:solidFill>
                  <a:schemeClr val="accent1"/>
                </a:solidFill>
              </a:rPr>
              <a:t>Pretreatment</a:t>
            </a:r>
            <a:r>
              <a:rPr lang="en-US" sz="1100"/>
              <a:t> areas remove trash, debris, and dirt from </a:t>
            </a:r>
          </a:p>
          <a:p>
            <a:r>
              <a:rPr lang="en-US" sz="1100"/>
              <a:t>stormwater flowing in. This helps to prevent clogging of the main treatment area. </a:t>
            </a:r>
            <a:endParaRPr lang="en-US" sz="1100">
              <a:cs typeface="Calibri"/>
            </a:endParaRPr>
          </a:p>
          <a:p>
            <a:r>
              <a:rPr lang="en-US" sz="1100"/>
              <a:t>3. The </a:t>
            </a:r>
            <a:r>
              <a:rPr lang="en-US" sz="1100" b="1">
                <a:solidFill>
                  <a:schemeClr val="accent1"/>
                </a:solidFill>
              </a:rPr>
              <a:t>main treatment</a:t>
            </a:r>
            <a:r>
              <a:rPr lang="en-US" sz="1100"/>
              <a:t> area is where stormwater is collected, so </a:t>
            </a:r>
          </a:p>
          <a:p>
            <a:r>
              <a:rPr lang="en-US" sz="1100"/>
              <a:t>the water can be cleaned and drain at a controlled speed. </a:t>
            </a:r>
            <a:endParaRPr lang="en-US" sz="1100">
              <a:cs typeface="Calibri"/>
            </a:endParaRPr>
          </a:p>
          <a:p>
            <a:r>
              <a:rPr lang="en-US" sz="1100"/>
              <a:t>4. </a:t>
            </a:r>
            <a:r>
              <a:rPr lang="en-US" sz="1100" b="1">
                <a:solidFill>
                  <a:schemeClr val="accent1"/>
                </a:solidFill>
              </a:rPr>
              <a:t>Emergency overflows</a:t>
            </a:r>
            <a:r>
              <a:rPr lang="en-US" sz="1100"/>
              <a:t> let water escape and flow </a:t>
            </a:r>
            <a:r>
              <a:rPr lang="en-US" sz="1100" i="1"/>
              <a:t>around</a:t>
            </a:r>
            <a:r>
              <a:rPr lang="en-US" sz="1100"/>
              <a:t> the </a:t>
            </a:r>
            <a:endParaRPr lang="en-US" sz="1100">
              <a:cs typeface="Calibri"/>
            </a:endParaRPr>
          </a:p>
          <a:p>
            <a:r>
              <a:rPr lang="en-US" sz="1100"/>
              <a:t>BMP during intense or long storms, without flooding the </a:t>
            </a:r>
          </a:p>
          <a:p>
            <a:r>
              <a:rPr lang="en-US" sz="1100"/>
              <a:t>surrounding area. </a:t>
            </a:r>
            <a:endParaRPr lang="en-US" sz="1100">
              <a:cs typeface="Calibri"/>
            </a:endParaRPr>
          </a:p>
          <a:p>
            <a:r>
              <a:rPr lang="en-US" sz="1100"/>
              <a:t>5. The </a:t>
            </a:r>
            <a:r>
              <a:rPr lang="en-US" sz="1100" b="1">
                <a:solidFill>
                  <a:schemeClr val="accent1"/>
                </a:solidFill>
              </a:rPr>
              <a:t>outlet structure</a:t>
            </a:r>
            <a:r>
              <a:rPr lang="en-US" sz="1100"/>
              <a:t> lets the cleaner water exit the BMP. </a:t>
            </a:r>
            <a:endParaRPr lang="en-US" sz="1100">
              <a:cs typeface="Calibri"/>
            </a:endParaRPr>
          </a:p>
        </p:txBody>
      </p:sp>
      <p:sp>
        <p:nvSpPr>
          <p:cNvPr id="26" name="Rectangle 25">
            <a:extLst>
              <a:ext uri="{FF2B5EF4-FFF2-40B4-BE49-F238E27FC236}">
                <a16:creationId xmlns:a16="http://schemas.microsoft.com/office/drawing/2014/main" id="{9A9823D6-DC45-C715-5673-18E4D2257AD6}"/>
              </a:ext>
            </a:extLst>
          </p:cNvPr>
          <p:cNvSpPr/>
          <p:nvPr/>
        </p:nvSpPr>
        <p:spPr>
          <a:xfrm flipH="1" flipV="1">
            <a:off x="6949005" y="1679862"/>
            <a:ext cx="4214" cy="4679246"/>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1645F2F-2DF8-1647-43BB-FE3614CB8241}"/>
              </a:ext>
            </a:extLst>
          </p:cNvPr>
          <p:cNvPicPr>
            <a:picLocks noChangeAspect="1"/>
          </p:cNvPicPr>
          <p:nvPr/>
        </p:nvPicPr>
        <p:blipFill>
          <a:blip r:embed="rId3"/>
          <a:stretch>
            <a:fillRect/>
          </a:stretch>
        </p:blipFill>
        <p:spPr>
          <a:xfrm>
            <a:off x="3927978" y="1797241"/>
            <a:ext cx="2897073" cy="1428832"/>
          </a:xfrm>
          <a:prstGeom prst="rect">
            <a:avLst/>
          </a:prstGeom>
        </p:spPr>
      </p:pic>
      <p:pic>
        <p:nvPicPr>
          <p:cNvPr id="4" name="Picture 3">
            <a:extLst>
              <a:ext uri="{FF2B5EF4-FFF2-40B4-BE49-F238E27FC236}">
                <a16:creationId xmlns:a16="http://schemas.microsoft.com/office/drawing/2014/main" id="{0A4A6F18-B219-1E5D-868C-A9B04B1AF458}"/>
              </a:ext>
            </a:extLst>
          </p:cNvPr>
          <p:cNvPicPr>
            <a:picLocks noChangeAspect="1"/>
          </p:cNvPicPr>
          <p:nvPr/>
        </p:nvPicPr>
        <p:blipFill>
          <a:blip r:embed="rId4"/>
          <a:stretch>
            <a:fillRect/>
          </a:stretch>
        </p:blipFill>
        <p:spPr>
          <a:xfrm>
            <a:off x="4038404" y="4317107"/>
            <a:ext cx="2795863" cy="1785034"/>
          </a:xfrm>
          <a:prstGeom prst="rect">
            <a:avLst/>
          </a:prstGeom>
        </p:spPr>
      </p:pic>
    </p:spTree>
    <p:extLst>
      <p:ext uri="{BB962C8B-B14F-4D97-AF65-F5344CB8AC3E}">
        <p14:creationId xmlns:p14="http://schemas.microsoft.com/office/powerpoint/2010/main" val="3388892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F5B9D9-1AAB-CDAE-F861-6D2394AC665E}"/>
              </a:ext>
            </a:extLst>
          </p:cNvPr>
          <p:cNvSpPr>
            <a:spLocks noGrp="1"/>
          </p:cNvSpPr>
          <p:nvPr>
            <p:ph type="title"/>
          </p:nvPr>
        </p:nvSpPr>
        <p:spPr>
          <a:xfrm>
            <a:off x="391887" y="656721"/>
            <a:ext cx="6474278" cy="681314"/>
          </a:xfrm>
        </p:spPr>
        <p:txBody>
          <a:bodyPr>
            <a:normAutofit fontScale="90000"/>
          </a:bodyPr>
          <a:lstStyle/>
          <a:p>
            <a:pPr>
              <a:lnSpc>
                <a:spcPct val="100000"/>
              </a:lnSpc>
            </a:pPr>
            <a:r>
              <a:rPr lang="en-US" sz="2400"/>
              <a:t>Underground Systems - </a:t>
            </a:r>
            <a:br>
              <a:rPr lang="en-US" sz="2400">
                <a:cs typeface="Calibri"/>
              </a:rPr>
            </a:br>
            <a:r>
              <a:rPr lang="en-US">
                <a:cs typeface="Calibri"/>
              </a:rPr>
              <a:t>Catch Basin Basics</a:t>
            </a:r>
            <a:br>
              <a:rPr lang="en-US"/>
            </a:br>
            <a:endParaRPr lang="en-US">
              <a:cs typeface="Calibri" panose="020F0502020204030204"/>
            </a:endParaRPr>
          </a:p>
        </p:txBody>
      </p:sp>
      <p:sp>
        <p:nvSpPr>
          <p:cNvPr id="17" name="TextBox 16">
            <a:extLst>
              <a:ext uri="{FF2B5EF4-FFF2-40B4-BE49-F238E27FC236}">
                <a16:creationId xmlns:a16="http://schemas.microsoft.com/office/drawing/2014/main" id="{752AE429-CCD6-D4AD-5B2D-9DBE298DF6C6}"/>
              </a:ext>
            </a:extLst>
          </p:cNvPr>
          <p:cNvSpPr txBox="1"/>
          <p:nvPr/>
        </p:nvSpPr>
        <p:spPr>
          <a:xfrm>
            <a:off x="179613" y="1681843"/>
            <a:ext cx="6743700"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ea typeface="+mn-lt"/>
                <a:cs typeface="+mn-lt"/>
              </a:rPr>
              <a:t>Catch Basins</a:t>
            </a:r>
            <a:r>
              <a:rPr lang="en-US" sz="1100">
                <a:ea typeface="+mn-lt"/>
                <a:cs typeface="+mn-lt"/>
              </a:rPr>
              <a:t> are Best Management Practices (BMPs) that remove trash, </a:t>
            </a:r>
            <a:endParaRPr lang="en-US">
              <a:ea typeface="+mn-lt"/>
              <a:cs typeface="+mn-lt"/>
            </a:endParaRPr>
          </a:p>
          <a:p>
            <a:r>
              <a:rPr lang="en-US" sz="1100">
                <a:ea typeface="+mn-lt"/>
                <a:cs typeface="+mn-lt"/>
              </a:rPr>
              <a:t>debris, and sediment from runoff directly at the storm drain.  Some </a:t>
            </a:r>
            <a:endParaRPr lang="en-US">
              <a:ea typeface="+mn-lt"/>
              <a:cs typeface="+mn-lt"/>
            </a:endParaRPr>
          </a:p>
          <a:p>
            <a:r>
              <a:rPr lang="en-US" sz="1100">
                <a:ea typeface="+mn-lt"/>
                <a:cs typeface="+mn-lt"/>
              </a:rPr>
              <a:t>catch basins can be built to absorb oils. These catch basins are usually </a:t>
            </a:r>
            <a:endParaRPr lang="en-US">
              <a:ea typeface="+mn-lt"/>
              <a:cs typeface="+mn-lt"/>
            </a:endParaRPr>
          </a:p>
          <a:p>
            <a:r>
              <a:rPr lang="en-US" sz="1100">
                <a:ea typeface="+mn-lt"/>
                <a:cs typeface="+mn-lt"/>
              </a:rPr>
              <a:t>installed underground or in a vault. They are best used in combination </a:t>
            </a:r>
            <a:endParaRPr lang="en-US">
              <a:ea typeface="+mn-lt"/>
              <a:cs typeface="+mn-lt"/>
            </a:endParaRPr>
          </a:p>
          <a:p>
            <a:r>
              <a:rPr lang="en-US" sz="1100">
                <a:ea typeface="+mn-lt"/>
                <a:cs typeface="+mn-lt"/>
              </a:rPr>
              <a:t>with other BMPs because they can reduce pollution before runoff gets </a:t>
            </a:r>
            <a:endParaRPr lang="en-US">
              <a:ea typeface="+mn-lt"/>
              <a:cs typeface="+mn-lt"/>
            </a:endParaRPr>
          </a:p>
          <a:p>
            <a:r>
              <a:rPr lang="en-US" sz="1100">
                <a:ea typeface="+mn-lt"/>
                <a:cs typeface="+mn-lt"/>
              </a:rPr>
              <a:t>downstream. A catch basin can have an insert installed in it to remove </a:t>
            </a:r>
            <a:endParaRPr lang="en-US">
              <a:ea typeface="+mn-lt"/>
              <a:cs typeface="+mn-lt"/>
            </a:endParaRPr>
          </a:p>
          <a:p>
            <a:r>
              <a:rPr lang="en-US" sz="1100">
                <a:ea typeface="+mn-lt"/>
                <a:cs typeface="+mn-lt"/>
              </a:rPr>
              <a:t>pollutants. Some catch basin inserts are designed to remove specific </a:t>
            </a:r>
            <a:endParaRPr lang="en-US">
              <a:ea typeface="+mn-lt"/>
              <a:cs typeface="+mn-lt"/>
            </a:endParaRPr>
          </a:p>
          <a:p>
            <a:r>
              <a:rPr lang="en-US" sz="1100">
                <a:ea typeface="+mn-lt"/>
                <a:cs typeface="+mn-lt"/>
              </a:rPr>
              <a:t>pollutants, like activated carbon, porous polymer, or treated cellulose. </a:t>
            </a:r>
            <a:endParaRPr lang="en-US">
              <a:ea typeface="+mn-lt"/>
              <a:cs typeface="+mn-lt"/>
            </a:endParaRPr>
          </a:p>
          <a:p>
            <a:r>
              <a:rPr lang="en-US" sz="1100">
                <a:ea typeface="+mn-lt"/>
                <a:cs typeface="+mn-lt"/>
              </a:rPr>
              <a:t>The details of your structure should be provided by the manufacturer.  </a:t>
            </a:r>
            <a:endParaRPr lang="en-US">
              <a:ea typeface="+mn-lt"/>
              <a:cs typeface="+mn-lt"/>
            </a:endParaRPr>
          </a:p>
          <a:p>
            <a:r>
              <a:rPr lang="en-US" sz="1100" err="1">
                <a:ea typeface="+mn-lt"/>
                <a:cs typeface="+mn-lt"/>
              </a:rPr>
              <a:t>Sumped</a:t>
            </a:r>
            <a:r>
              <a:rPr lang="en-US" sz="1100">
                <a:ea typeface="+mn-lt"/>
                <a:cs typeface="+mn-lt"/>
              </a:rPr>
              <a:t> structures will manage about 1-inch of stormwater and drain quickly after a storm. </a:t>
            </a:r>
            <a:r>
              <a:rPr lang="en-US" sz="1100" err="1">
                <a:ea typeface="+mn-lt"/>
                <a:cs typeface="+mn-lt"/>
              </a:rPr>
              <a:t>Sumped</a:t>
            </a:r>
            <a:r>
              <a:rPr lang="en-US" sz="1100">
                <a:ea typeface="+mn-lt"/>
                <a:cs typeface="+mn-lt"/>
              </a:rPr>
              <a:t> structures will be located in stormwater management easements (SMEs), and will be easy to find using the ‘Catching Rain BMP’ app and typing in your property address. </a:t>
            </a:r>
            <a:endParaRPr lang="en-US">
              <a:cs typeface="Calibri"/>
            </a:endParaRPr>
          </a:p>
          <a:p>
            <a:r>
              <a:rPr lang="en-US" sz="1100">
                <a:ea typeface="+mn-lt"/>
                <a:cs typeface="+mn-lt"/>
              </a:rPr>
              <a:t>Most </a:t>
            </a:r>
            <a:r>
              <a:rPr lang="en-US" sz="1100" err="1">
                <a:ea typeface="+mn-lt"/>
                <a:cs typeface="+mn-lt"/>
              </a:rPr>
              <a:t>sumped</a:t>
            </a:r>
            <a:r>
              <a:rPr lang="en-US" sz="1100">
                <a:ea typeface="+mn-lt"/>
                <a:cs typeface="+mn-lt"/>
              </a:rPr>
              <a:t> structures will have five basic parts (see the figure below).  Most of these parts will be underground or contained within a vault. This requires access through a manhole, observation well, or inlet/outlet structure. Because there are different types of </a:t>
            </a:r>
            <a:r>
              <a:rPr lang="en-US" sz="1100" err="1">
                <a:ea typeface="+mn-lt"/>
                <a:cs typeface="+mn-lt"/>
              </a:rPr>
              <a:t>sumped</a:t>
            </a:r>
            <a:r>
              <a:rPr lang="en-US" sz="1100">
                <a:ea typeface="+mn-lt"/>
                <a:cs typeface="+mn-lt"/>
              </a:rPr>
              <a:t> structures, inspection and maintenance will require the use of an owner’s manual and specific information from the manufacturer.</a:t>
            </a:r>
            <a:endParaRPr lang="en-US"/>
          </a:p>
        </p:txBody>
      </p:sp>
      <p:sp>
        <p:nvSpPr>
          <p:cNvPr id="23" name="TextBox 22">
            <a:extLst>
              <a:ext uri="{FF2B5EF4-FFF2-40B4-BE49-F238E27FC236}">
                <a16:creationId xmlns:a16="http://schemas.microsoft.com/office/drawing/2014/main" id="{B2F2C61A-3FBC-E2BC-0D00-A43C3AB435DD}"/>
              </a:ext>
            </a:extLst>
          </p:cNvPr>
          <p:cNvSpPr txBox="1"/>
          <p:nvPr/>
        </p:nvSpPr>
        <p:spPr>
          <a:xfrm>
            <a:off x="7037614" y="1338943"/>
            <a:ext cx="2000249"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000" b="1">
                <a:solidFill>
                  <a:schemeClr val="accent1"/>
                </a:solidFill>
              </a:rPr>
              <a:t>What Are My Responsibilities?</a:t>
            </a:r>
            <a:endParaRPr lang="en-US" sz="1000">
              <a:solidFill>
                <a:schemeClr val="accent1"/>
              </a:solidFill>
            </a:endParaRPr>
          </a:p>
          <a:p>
            <a:r>
              <a:rPr lang="en-US" sz="1000"/>
              <a:t>Ongoing protection, inspection, and maintenance is important to the function of your BMP. Here are a few things to keep in mind: </a:t>
            </a:r>
            <a:endParaRPr lang="en-US" sz="1000">
              <a:cs typeface="Calibri" panose="020F0502020204030204"/>
            </a:endParaRPr>
          </a:p>
          <a:p>
            <a:pPr marL="171450" indent="-171450">
              <a:buFont typeface="Wingdings"/>
              <a:buChar char="Ø"/>
            </a:pPr>
            <a:r>
              <a:rPr lang="en-US" sz="1000"/>
              <a:t>BMPs located on your property according to the ‘Catching Rain BMP’ app must be inspected and cared for by you, the property owner. The requirements for inspection and maintenance presented in this document are supported by the City’s Ordinance in Chapter 53: Stormwater Management Department. </a:t>
            </a:r>
            <a:endParaRPr lang="en-US" sz="1000">
              <a:cs typeface="Calibri"/>
            </a:endParaRPr>
          </a:p>
          <a:p>
            <a:pPr marL="171450" indent="-171450">
              <a:buFont typeface="Wingdings"/>
              <a:buChar char="Ø"/>
            </a:pPr>
            <a:r>
              <a:rPr lang="en-US" sz="1000"/>
              <a:t>You can choose to hire others (like a landscape company) to perform inspection and maintenance activities, but you are ultimately responsible for inspection and maintenance. </a:t>
            </a:r>
            <a:endParaRPr lang="en-US" sz="1000">
              <a:cs typeface="Calibri" panose="020F0502020204030204"/>
            </a:endParaRPr>
          </a:p>
          <a:p>
            <a:pPr marL="171450" indent="-171450">
              <a:buFont typeface="Wingdings"/>
              <a:buChar char="Ø"/>
            </a:pPr>
            <a:r>
              <a:rPr lang="en-US" sz="1000"/>
              <a:t>City Utilities keeps track of your inspection and maintenance reports and may perform utility-led inspections when they see fit. If you don’t inspect and maintain your BMP, this violates the City’s Stormwater Ordinance and can result in fines, penalties, and requirements to fix your BMP. </a:t>
            </a:r>
            <a:endParaRPr lang="en-US" sz="1000">
              <a:cs typeface="Calibri"/>
            </a:endParaRPr>
          </a:p>
        </p:txBody>
      </p:sp>
      <p:sp>
        <p:nvSpPr>
          <p:cNvPr id="24" name="TextBox 23">
            <a:extLst>
              <a:ext uri="{FF2B5EF4-FFF2-40B4-BE49-F238E27FC236}">
                <a16:creationId xmlns:a16="http://schemas.microsoft.com/office/drawing/2014/main" id="{DDD93F09-95E7-DE59-5DA4-EE58476FC281}"/>
              </a:ext>
            </a:extLst>
          </p:cNvPr>
          <p:cNvSpPr txBox="1"/>
          <p:nvPr/>
        </p:nvSpPr>
        <p:spPr>
          <a:xfrm>
            <a:off x="226846" y="4569131"/>
            <a:ext cx="4247181"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1. </a:t>
            </a:r>
            <a:r>
              <a:rPr lang="en-US" sz="1100" b="1">
                <a:solidFill>
                  <a:schemeClr val="accent1"/>
                </a:solidFill>
              </a:rPr>
              <a:t>Inlet structures</a:t>
            </a:r>
            <a:r>
              <a:rPr lang="en-US" sz="1100"/>
              <a:t> let water flow into the BMP. </a:t>
            </a:r>
            <a:endParaRPr lang="en-US" sz="1100">
              <a:cs typeface="Calibri"/>
            </a:endParaRPr>
          </a:p>
          <a:p>
            <a:r>
              <a:rPr lang="en-US" sz="1100"/>
              <a:t>2. </a:t>
            </a:r>
            <a:r>
              <a:rPr lang="en-US" sz="1100" b="1">
                <a:solidFill>
                  <a:schemeClr val="accent1"/>
                </a:solidFill>
              </a:rPr>
              <a:t>Pretreatment</a:t>
            </a:r>
            <a:r>
              <a:rPr lang="en-US" sz="1100"/>
              <a:t> areas remove trash, debris, and dirt from  stormwater flowing in. This helps to prevent clogging of the main treatment area. </a:t>
            </a:r>
            <a:endParaRPr lang="en-US" sz="1100">
              <a:cs typeface="Calibri"/>
            </a:endParaRPr>
          </a:p>
          <a:p>
            <a:r>
              <a:rPr lang="en-US" sz="1100"/>
              <a:t>3. The </a:t>
            </a:r>
            <a:r>
              <a:rPr lang="en-US" sz="1100" b="1">
                <a:solidFill>
                  <a:schemeClr val="accent1"/>
                </a:solidFill>
              </a:rPr>
              <a:t>main treatment</a:t>
            </a:r>
            <a:r>
              <a:rPr lang="en-US" sz="1100"/>
              <a:t> area is where stormwater is collected, so the water can be cleaned and drain at a controlled speed. </a:t>
            </a:r>
            <a:endParaRPr lang="en-US" sz="1100">
              <a:cs typeface="Calibri"/>
            </a:endParaRPr>
          </a:p>
          <a:p>
            <a:r>
              <a:rPr lang="en-US" sz="1100"/>
              <a:t>4. </a:t>
            </a:r>
            <a:r>
              <a:rPr lang="en-US" sz="1100" b="1">
                <a:solidFill>
                  <a:schemeClr val="accent1"/>
                </a:solidFill>
              </a:rPr>
              <a:t>Emergency overflows</a:t>
            </a:r>
            <a:r>
              <a:rPr lang="en-US" sz="1100"/>
              <a:t> let water escape and flow </a:t>
            </a:r>
            <a:r>
              <a:rPr lang="en-US" sz="1100" i="1"/>
              <a:t>around</a:t>
            </a:r>
            <a:r>
              <a:rPr lang="en-US" sz="1100"/>
              <a:t> the BMP during intense or long storms, without flooding the surrounding area. </a:t>
            </a:r>
            <a:endParaRPr lang="en-US" sz="1100">
              <a:cs typeface="Calibri"/>
            </a:endParaRPr>
          </a:p>
          <a:p>
            <a:r>
              <a:rPr lang="en-US" sz="1100"/>
              <a:t>5. The </a:t>
            </a:r>
            <a:r>
              <a:rPr lang="en-US" sz="1100" b="1">
                <a:solidFill>
                  <a:schemeClr val="accent1"/>
                </a:solidFill>
              </a:rPr>
              <a:t>outlet structure</a:t>
            </a:r>
            <a:r>
              <a:rPr lang="en-US" sz="1100"/>
              <a:t> lets the cleaner water exit the BMP. </a:t>
            </a:r>
            <a:endParaRPr lang="en-US" sz="1100">
              <a:cs typeface="Calibri"/>
            </a:endParaRPr>
          </a:p>
        </p:txBody>
      </p:sp>
      <p:sp>
        <p:nvSpPr>
          <p:cNvPr id="26" name="Rectangle 25">
            <a:extLst>
              <a:ext uri="{FF2B5EF4-FFF2-40B4-BE49-F238E27FC236}">
                <a16:creationId xmlns:a16="http://schemas.microsoft.com/office/drawing/2014/main" id="{9A9823D6-DC45-C715-5673-18E4D2257AD6}"/>
              </a:ext>
            </a:extLst>
          </p:cNvPr>
          <p:cNvSpPr/>
          <p:nvPr/>
        </p:nvSpPr>
        <p:spPr>
          <a:xfrm flipH="1" flipV="1">
            <a:off x="6949005" y="1679862"/>
            <a:ext cx="4214" cy="4679246"/>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DBB0C03-EB47-C462-A48D-E738A16B7AF3}"/>
              </a:ext>
            </a:extLst>
          </p:cNvPr>
          <p:cNvPicPr>
            <a:picLocks noChangeAspect="1"/>
          </p:cNvPicPr>
          <p:nvPr/>
        </p:nvPicPr>
        <p:blipFill>
          <a:blip r:embed="rId3"/>
          <a:stretch>
            <a:fillRect/>
          </a:stretch>
        </p:blipFill>
        <p:spPr>
          <a:xfrm>
            <a:off x="4474441" y="1717610"/>
            <a:ext cx="2396101" cy="1469366"/>
          </a:xfrm>
          <a:prstGeom prst="rect">
            <a:avLst/>
          </a:prstGeom>
        </p:spPr>
      </p:pic>
      <p:pic>
        <p:nvPicPr>
          <p:cNvPr id="5" name="Picture 4">
            <a:extLst>
              <a:ext uri="{FF2B5EF4-FFF2-40B4-BE49-F238E27FC236}">
                <a16:creationId xmlns:a16="http://schemas.microsoft.com/office/drawing/2014/main" id="{EE62BA23-80FC-F53B-7954-55D2A1C64DA6}"/>
              </a:ext>
            </a:extLst>
          </p:cNvPr>
          <p:cNvPicPr>
            <a:picLocks noChangeAspect="1"/>
          </p:cNvPicPr>
          <p:nvPr/>
        </p:nvPicPr>
        <p:blipFill>
          <a:blip r:embed="rId4"/>
          <a:stretch>
            <a:fillRect/>
          </a:stretch>
        </p:blipFill>
        <p:spPr>
          <a:xfrm>
            <a:off x="4321830" y="4490093"/>
            <a:ext cx="2559628" cy="1930270"/>
          </a:xfrm>
          <a:prstGeom prst="rect">
            <a:avLst/>
          </a:prstGeom>
        </p:spPr>
      </p:pic>
      <p:sp>
        <p:nvSpPr>
          <p:cNvPr id="21" name="Rectangle 20">
            <a:extLst>
              <a:ext uri="{FF2B5EF4-FFF2-40B4-BE49-F238E27FC236}">
                <a16:creationId xmlns:a16="http://schemas.microsoft.com/office/drawing/2014/main" id="{4672640D-35C2-62A5-40B9-EBA5509532E9}"/>
              </a:ext>
            </a:extLst>
          </p:cNvPr>
          <p:cNvSpPr/>
          <p:nvPr/>
        </p:nvSpPr>
        <p:spPr>
          <a:xfrm flipV="1">
            <a:off x="228601" y="4474346"/>
            <a:ext cx="6640752" cy="1"/>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65400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F5B9D9-1AAB-CDAE-F861-6D2394AC665E}"/>
              </a:ext>
            </a:extLst>
          </p:cNvPr>
          <p:cNvSpPr>
            <a:spLocks noGrp="1"/>
          </p:cNvSpPr>
          <p:nvPr>
            <p:ph type="title"/>
          </p:nvPr>
        </p:nvSpPr>
        <p:spPr>
          <a:xfrm>
            <a:off x="391887" y="656721"/>
            <a:ext cx="6474278" cy="681314"/>
          </a:xfrm>
        </p:spPr>
        <p:txBody>
          <a:bodyPr>
            <a:normAutofit fontScale="90000"/>
          </a:bodyPr>
          <a:lstStyle/>
          <a:p>
            <a:pPr>
              <a:lnSpc>
                <a:spcPct val="100000"/>
              </a:lnSpc>
            </a:pPr>
            <a:r>
              <a:rPr lang="en-US" sz="2400"/>
              <a:t>Underground Systems - </a:t>
            </a:r>
            <a:br>
              <a:rPr lang="en-US" sz="2400">
                <a:cs typeface="Calibri"/>
              </a:rPr>
            </a:br>
            <a:r>
              <a:rPr lang="en-US">
                <a:cs typeface="Calibri"/>
              </a:rPr>
              <a:t>Underground Infiltration Gallery Basics</a:t>
            </a:r>
            <a:br>
              <a:rPr lang="en-US"/>
            </a:br>
            <a:endParaRPr lang="en-US">
              <a:cs typeface="Calibri" panose="020F0502020204030204"/>
            </a:endParaRPr>
          </a:p>
        </p:txBody>
      </p:sp>
      <p:sp>
        <p:nvSpPr>
          <p:cNvPr id="17" name="TextBox 16">
            <a:extLst>
              <a:ext uri="{FF2B5EF4-FFF2-40B4-BE49-F238E27FC236}">
                <a16:creationId xmlns:a16="http://schemas.microsoft.com/office/drawing/2014/main" id="{752AE429-CCD6-D4AD-5B2D-9DBE298DF6C6}"/>
              </a:ext>
            </a:extLst>
          </p:cNvPr>
          <p:cNvSpPr txBox="1"/>
          <p:nvPr/>
        </p:nvSpPr>
        <p:spPr>
          <a:xfrm>
            <a:off x="224880" y="1681843"/>
            <a:ext cx="6721066" cy="19543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ea typeface="+mn-lt"/>
                <a:cs typeface="+mn-lt"/>
              </a:rPr>
              <a:t>Underground infiltration galleries (UIGs)</a:t>
            </a:r>
            <a:r>
              <a:rPr lang="en-US" sz="1100">
                <a:ea typeface="+mn-lt"/>
                <a:cs typeface="+mn-lt"/>
              </a:rPr>
              <a:t> are Best Management </a:t>
            </a:r>
            <a:endParaRPr lang="en-US">
              <a:ea typeface="+mn-lt"/>
              <a:cs typeface="+mn-lt"/>
            </a:endParaRPr>
          </a:p>
          <a:p>
            <a:r>
              <a:rPr lang="en-US" sz="1100">
                <a:ea typeface="+mn-lt"/>
                <a:cs typeface="+mn-lt"/>
              </a:rPr>
              <a:t>Practices (BMPs) that catch and hold stormwater runoff in a structure</a:t>
            </a:r>
            <a:endParaRPr lang="en-US">
              <a:ea typeface="+mn-lt"/>
              <a:cs typeface="+mn-lt"/>
            </a:endParaRPr>
          </a:p>
          <a:p>
            <a:r>
              <a:rPr lang="en-US" sz="1100">
                <a:ea typeface="+mn-lt"/>
                <a:cs typeface="+mn-lt"/>
              </a:rPr>
              <a:t> made of rock, stone, or clay. There, the stormwater soaks into the </a:t>
            </a:r>
            <a:endParaRPr lang="en-US">
              <a:ea typeface="+mn-lt"/>
              <a:cs typeface="+mn-lt"/>
            </a:endParaRPr>
          </a:p>
          <a:p>
            <a:r>
              <a:rPr lang="en-US" sz="1100">
                <a:ea typeface="+mn-lt"/>
                <a:cs typeface="+mn-lt"/>
              </a:rPr>
              <a:t>ground over a couple of days. Infiltration galleries will manage about </a:t>
            </a:r>
            <a:endParaRPr lang="en-US">
              <a:ea typeface="+mn-lt"/>
              <a:cs typeface="+mn-lt"/>
            </a:endParaRPr>
          </a:p>
          <a:p>
            <a:r>
              <a:rPr lang="en-US" sz="1100">
                <a:ea typeface="+mn-lt"/>
                <a:cs typeface="+mn-lt"/>
              </a:rPr>
              <a:t>1-inch of stormwater and should drain completely about 24 to 48 </a:t>
            </a:r>
            <a:endParaRPr lang="en-US">
              <a:ea typeface="+mn-lt"/>
              <a:cs typeface="+mn-lt"/>
            </a:endParaRPr>
          </a:p>
          <a:p>
            <a:r>
              <a:rPr lang="en-US" sz="1100">
                <a:ea typeface="+mn-lt"/>
                <a:cs typeface="+mn-lt"/>
              </a:rPr>
              <a:t>hours after a storm. Underground infiltration galleries will be located </a:t>
            </a:r>
            <a:endParaRPr lang="en-US">
              <a:ea typeface="+mn-lt"/>
              <a:cs typeface="+mn-lt"/>
            </a:endParaRPr>
          </a:p>
          <a:p>
            <a:r>
              <a:rPr lang="en-US" sz="1100">
                <a:ea typeface="+mn-lt"/>
                <a:cs typeface="+mn-lt"/>
              </a:rPr>
              <a:t>in stormwater management easements (SMEs) and will be easy to </a:t>
            </a:r>
            <a:endParaRPr lang="en-US">
              <a:ea typeface="+mn-lt"/>
              <a:cs typeface="+mn-lt"/>
            </a:endParaRPr>
          </a:p>
          <a:p>
            <a:r>
              <a:rPr lang="en-US" sz="1100">
                <a:ea typeface="+mn-lt"/>
                <a:cs typeface="+mn-lt"/>
              </a:rPr>
              <a:t>find using the ‘Catching Rain BMP’ app and typing in your property </a:t>
            </a:r>
            <a:endParaRPr lang="en-US">
              <a:ea typeface="+mn-lt"/>
              <a:cs typeface="+mn-lt"/>
            </a:endParaRPr>
          </a:p>
          <a:p>
            <a:r>
              <a:rPr lang="en-US" sz="1100">
                <a:ea typeface="+mn-lt"/>
                <a:cs typeface="+mn-lt"/>
              </a:rPr>
              <a:t>address. </a:t>
            </a:r>
            <a:endParaRPr lang="en-US">
              <a:cs typeface="Calibri"/>
            </a:endParaRPr>
          </a:p>
          <a:p>
            <a:r>
              <a:rPr lang="en-US" sz="1100">
                <a:ea typeface="+mn-lt"/>
                <a:cs typeface="+mn-lt"/>
              </a:rPr>
              <a:t>Most underground infiltration galleries will have five basic parts </a:t>
            </a:r>
            <a:endParaRPr lang="en-US">
              <a:ea typeface="+mn-lt"/>
              <a:cs typeface="+mn-lt"/>
            </a:endParaRPr>
          </a:p>
          <a:p>
            <a:r>
              <a:rPr lang="en-US" sz="1100">
                <a:ea typeface="+mn-lt"/>
                <a:cs typeface="+mn-lt"/>
              </a:rPr>
              <a:t>(see the figure below):</a:t>
            </a:r>
            <a:endParaRPr lang="en-US">
              <a:cs typeface="Calibri"/>
            </a:endParaRPr>
          </a:p>
        </p:txBody>
      </p:sp>
      <p:sp>
        <p:nvSpPr>
          <p:cNvPr id="21" name="Rectangle 20">
            <a:extLst>
              <a:ext uri="{FF2B5EF4-FFF2-40B4-BE49-F238E27FC236}">
                <a16:creationId xmlns:a16="http://schemas.microsoft.com/office/drawing/2014/main" id="{4672640D-35C2-62A5-40B9-EBA5509532E9}"/>
              </a:ext>
            </a:extLst>
          </p:cNvPr>
          <p:cNvSpPr/>
          <p:nvPr/>
        </p:nvSpPr>
        <p:spPr>
          <a:xfrm flipV="1">
            <a:off x="228601" y="3689151"/>
            <a:ext cx="6640752" cy="1"/>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2F2C61A-3FBC-E2BC-0D00-A43C3AB435DD}"/>
              </a:ext>
            </a:extLst>
          </p:cNvPr>
          <p:cNvSpPr txBox="1"/>
          <p:nvPr/>
        </p:nvSpPr>
        <p:spPr>
          <a:xfrm>
            <a:off x="7037614" y="1338943"/>
            <a:ext cx="2000249"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000" b="1">
                <a:solidFill>
                  <a:schemeClr val="accent1"/>
                </a:solidFill>
              </a:rPr>
              <a:t>What Are My Responsibilities?</a:t>
            </a:r>
            <a:endParaRPr lang="en-US" sz="1000">
              <a:solidFill>
                <a:schemeClr val="accent1"/>
              </a:solidFill>
            </a:endParaRPr>
          </a:p>
          <a:p>
            <a:r>
              <a:rPr lang="en-US" sz="1000"/>
              <a:t>Ongoing protection, inspection, and maintenance is important to the function of your BMP. Here are a few things to keep in mind: </a:t>
            </a:r>
            <a:endParaRPr lang="en-US" sz="1000">
              <a:cs typeface="Calibri" panose="020F0502020204030204"/>
            </a:endParaRPr>
          </a:p>
          <a:p>
            <a:pPr marL="171450" indent="-171450">
              <a:buFont typeface="Wingdings"/>
              <a:buChar char="Ø"/>
            </a:pPr>
            <a:r>
              <a:rPr lang="en-US" sz="1000"/>
              <a:t>BMPs located on your property according to the ‘Catching Rain BMP’ app must be inspected and cared for by you, the property owner. The requirements for inspection and maintenance presented in this document are supported by the City’s Ordinance in Chapter 53: Stormwater Management Department. </a:t>
            </a:r>
            <a:endParaRPr lang="en-US" sz="1000">
              <a:cs typeface="Calibri"/>
            </a:endParaRPr>
          </a:p>
          <a:p>
            <a:pPr marL="171450" indent="-171450">
              <a:buFont typeface="Wingdings"/>
              <a:buChar char="Ø"/>
            </a:pPr>
            <a:r>
              <a:rPr lang="en-US" sz="1000"/>
              <a:t>You can choose to hire others (like a landscape company) to perform inspection and maintenance activities, but you are ultimately responsible for inspection and maintenance. </a:t>
            </a:r>
            <a:endParaRPr lang="en-US" sz="1000">
              <a:cs typeface="Calibri" panose="020F0502020204030204"/>
            </a:endParaRPr>
          </a:p>
          <a:p>
            <a:pPr marL="171450" indent="-171450">
              <a:buFont typeface="Wingdings"/>
              <a:buChar char="Ø"/>
            </a:pPr>
            <a:r>
              <a:rPr lang="en-US" sz="1000"/>
              <a:t>City Utilities keeps track of your inspection and maintenance reports and may perform utility-led inspections when they see fit. If you don’t inspect and maintain your BMP, this violates the City’s Stormwater Ordinance and can result in fines, penalties, and requirements to fix your BMP. </a:t>
            </a:r>
            <a:endParaRPr lang="en-US" sz="1000">
              <a:cs typeface="Calibri"/>
            </a:endParaRPr>
          </a:p>
        </p:txBody>
      </p:sp>
      <p:sp>
        <p:nvSpPr>
          <p:cNvPr id="24" name="TextBox 23">
            <a:extLst>
              <a:ext uri="{FF2B5EF4-FFF2-40B4-BE49-F238E27FC236}">
                <a16:creationId xmlns:a16="http://schemas.microsoft.com/office/drawing/2014/main" id="{DDD93F09-95E7-DE59-5DA4-EE58476FC281}"/>
              </a:ext>
            </a:extLst>
          </p:cNvPr>
          <p:cNvSpPr txBox="1"/>
          <p:nvPr/>
        </p:nvSpPr>
        <p:spPr>
          <a:xfrm>
            <a:off x="224882" y="3889561"/>
            <a:ext cx="4249145"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1. </a:t>
            </a:r>
            <a:r>
              <a:rPr lang="en-US" sz="1100" b="1">
                <a:solidFill>
                  <a:schemeClr val="accent1"/>
                </a:solidFill>
              </a:rPr>
              <a:t>Pretreatment</a:t>
            </a:r>
            <a:r>
              <a:rPr lang="en-US" sz="1100">
                <a:solidFill>
                  <a:srgbClr val="000000"/>
                </a:solidFill>
              </a:rPr>
              <a:t> areas remove trash, debris, and </a:t>
            </a:r>
          </a:p>
          <a:p>
            <a:r>
              <a:rPr lang="en-US" sz="1100">
                <a:solidFill>
                  <a:srgbClr val="000000"/>
                </a:solidFill>
              </a:rPr>
              <a:t>dirt from stormwater flowing in. This helps to </a:t>
            </a:r>
          </a:p>
          <a:p>
            <a:r>
              <a:rPr lang="en-US" sz="1100">
                <a:solidFill>
                  <a:srgbClr val="000000"/>
                </a:solidFill>
              </a:rPr>
              <a:t>prevent clogging of the main treatment area. </a:t>
            </a:r>
            <a:endParaRPr lang="en-US" sz="1100">
              <a:solidFill>
                <a:srgbClr val="000000"/>
              </a:solidFill>
              <a:cs typeface="Calibri"/>
            </a:endParaRPr>
          </a:p>
          <a:p>
            <a:r>
              <a:rPr lang="en-US" sz="1100"/>
              <a:t>2.</a:t>
            </a:r>
            <a:r>
              <a:rPr lang="en-US" sz="1100" b="1">
                <a:solidFill>
                  <a:schemeClr val="accent1"/>
                </a:solidFill>
              </a:rPr>
              <a:t> Inlet structures</a:t>
            </a:r>
            <a:r>
              <a:rPr lang="en-US" sz="1100"/>
              <a:t> let water flow into the BMP. </a:t>
            </a:r>
            <a:endParaRPr lang="en-US" sz="1100">
              <a:cs typeface="Calibri"/>
            </a:endParaRPr>
          </a:p>
          <a:p>
            <a:r>
              <a:rPr lang="en-US" sz="1100"/>
              <a:t>3. The </a:t>
            </a:r>
            <a:r>
              <a:rPr lang="en-US" sz="1100" b="1">
                <a:solidFill>
                  <a:schemeClr val="accent1"/>
                </a:solidFill>
              </a:rPr>
              <a:t>main treatment</a:t>
            </a:r>
            <a:r>
              <a:rPr lang="en-US" sz="1100"/>
              <a:t> area is where stormwater </a:t>
            </a:r>
          </a:p>
          <a:p>
            <a:r>
              <a:rPr lang="en-US" sz="1100"/>
              <a:t>is collected, so the water can be cleaned and drain </a:t>
            </a:r>
          </a:p>
          <a:p>
            <a:r>
              <a:rPr lang="en-US" sz="1100"/>
              <a:t>at a controlled speed. </a:t>
            </a:r>
            <a:endParaRPr lang="en-US" sz="1100">
              <a:cs typeface="Calibri"/>
            </a:endParaRPr>
          </a:p>
          <a:p>
            <a:r>
              <a:rPr lang="en-US" sz="1100"/>
              <a:t>4. </a:t>
            </a:r>
            <a:r>
              <a:rPr lang="en-US" sz="1100" b="1">
                <a:solidFill>
                  <a:schemeClr val="accent1"/>
                </a:solidFill>
              </a:rPr>
              <a:t>Emergency overflows</a:t>
            </a:r>
            <a:r>
              <a:rPr lang="en-US" sz="1100"/>
              <a:t> let water escape and flow </a:t>
            </a:r>
          </a:p>
          <a:p>
            <a:r>
              <a:rPr lang="en-US" sz="1100" i="1"/>
              <a:t>around</a:t>
            </a:r>
            <a:r>
              <a:rPr lang="en-US" sz="1100"/>
              <a:t> the BMP during intense or long storms, </a:t>
            </a:r>
          </a:p>
          <a:p>
            <a:r>
              <a:rPr lang="en-US" sz="1100"/>
              <a:t>without flooding the surrounding area. </a:t>
            </a:r>
            <a:endParaRPr lang="en-US" sz="1100">
              <a:cs typeface="Calibri"/>
            </a:endParaRPr>
          </a:p>
          <a:p>
            <a:r>
              <a:rPr lang="en-US" sz="1100"/>
              <a:t>5. The </a:t>
            </a:r>
            <a:r>
              <a:rPr lang="en-US" sz="1100" b="1">
                <a:solidFill>
                  <a:schemeClr val="accent1"/>
                </a:solidFill>
              </a:rPr>
              <a:t>outlet structure</a:t>
            </a:r>
            <a:r>
              <a:rPr lang="en-US" sz="1100"/>
              <a:t> lets the cleaner water exit </a:t>
            </a:r>
          </a:p>
          <a:p>
            <a:r>
              <a:rPr lang="en-US" sz="1100"/>
              <a:t>the BMP. </a:t>
            </a:r>
            <a:endParaRPr lang="en-US" sz="1100">
              <a:cs typeface="Calibri"/>
            </a:endParaRPr>
          </a:p>
        </p:txBody>
      </p:sp>
      <p:sp>
        <p:nvSpPr>
          <p:cNvPr id="26" name="Rectangle 25">
            <a:extLst>
              <a:ext uri="{FF2B5EF4-FFF2-40B4-BE49-F238E27FC236}">
                <a16:creationId xmlns:a16="http://schemas.microsoft.com/office/drawing/2014/main" id="{9A9823D6-DC45-C715-5673-18E4D2257AD6}"/>
              </a:ext>
            </a:extLst>
          </p:cNvPr>
          <p:cNvSpPr/>
          <p:nvPr/>
        </p:nvSpPr>
        <p:spPr>
          <a:xfrm flipH="1" flipV="1">
            <a:off x="6949005" y="1679862"/>
            <a:ext cx="4214" cy="4679246"/>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A8F7F54-0B6A-44BD-7017-744582083E1C}"/>
              </a:ext>
            </a:extLst>
          </p:cNvPr>
          <p:cNvPicPr>
            <a:picLocks noChangeAspect="1"/>
          </p:cNvPicPr>
          <p:nvPr/>
        </p:nvPicPr>
        <p:blipFill>
          <a:blip r:embed="rId3"/>
          <a:stretch>
            <a:fillRect/>
          </a:stretch>
        </p:blipFill>
        <p:spPr>
          <a:xfrm>
            <a:off x="4297330" y="1731146"/>
            <a:ext cx="2571279" cy="1705730"/>
          </a:xfrm>
          <a:prstGeom prst="rect">
            <a:avLst/>
          </a:prstGeom>
        </p:spPr>
      </p:pic>
      <p:pic>
        <p:nvPicPr>
          <p:cNvPr id="4" name="Picture 3">
            <a:extLst>
              <a:ext uri="{FF2B5EF4-FFF2-40B4-BE49-F238E27FC236}">
                <a16:creationId xmlns:a16="http://schemas.microsoft.com/office/drawing/2014/main" id="{785A09CA-8D21-41FA-CD69-3DA8EB508EFD}"/>
              </a:ext>
            </a:extLst>
          </p:cNvPr>
          <p:cNvPicPr>
            <a:picLocks noChangeAspect="1"/>
          </p:cNvPicPr>
          <p:nvPr/>
        </p:nvPicPr>
        <p:blipFill>
          <a:blip r:embed="rId4"/>
          <a:stretch>
            <a:fillRect/>
          </a:stretch>
        </p:blipFill>
        <p:spPr>
          <a:xfrm>
            <a:off x="3233832" y="3963059"/>
            <a:ext cx="3634495" cy="1783722"/>
          </a:xfrm>
          <a:prstGeom prst="rect">
            <a:avLst/>
          </a:prstGeom>
        </p:spPr>
      </p:pic>
    </p:spTree>
    <p:extLst>
      <p:ext uri="{BB962C8B-B14F-4D97-AF65-F5344CB8AC3E}">
        <p14:creationId xmlns:p14="http://schemas.microsoft.com/office/powerpoint/2010/main" val="3337294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EB6E7F-6B30-D81E-6DFE-CE80D48B2D16}"/>
              </a:ext>
            </a:extLst>
          </p:cNvPr>
          <p:cNvPicPr>
            <a:picLocks noChangeAspect="1"/>
          </p:cNvPicPr>
          <p:nvPr/>
        </p:nvPicPr>
        <p:blipFill>
          <a:blip r:embed="rId3"/>
          <a:stretch>
            <a:fillRect/>
          </a:stretch>
        </p:blipFill>
        <p:spPr>
          <a:xfrm>
            <a:off x="2648280" y="4032471"/>
            <a:ext cx="4224668" cy="2044763"/>
          </a:xfrm>
          <a:prstGeom prst="rect">
            <a:avLst/>
          </a:prstGeom>
        </p:spPr>
      </p:pic>
      <p:sp>
        <p:nvSpPr>
          <p:cNvPr id="3" name="Title 2">
            <a:extLst>
              <a:ext uri="{FF2B5EF4-FFF2-40B4-BE49-F238E27FC236}">
                <a16:creationId xmlns:a16="http://schemas.microsoft.com/office/drawing/2014/main" id="{B0F5B9D9-1AAB-CDAE-F861-6D2394AC665E}"/>
              </a:ext>
            </a:extLst>
          </p:cNvPr>
          <p:cNvSpPr>
            <a:spLocks noGrp="1"/>
          </p:cNvSpPr>
          <p:nvPr>
            <p:ph type="title"/>
          </p:nvPr>
        </p:nvSpPr>
        <p:spPr>
          <a:xfrm>
            <a:off x="391887" y="656721"/>
            <a:ext cx="6474278" cy="681314"/>
          </a:xfrm>
        </p:spPr>
        <p:txBody>
          <a:bodyPr>
            <a:normAutofit fontScale="90000"/>
          </a:bodyPr>
          <a:lstStyle/>
          <a:p>
            <a:pPr>
              <a:lnSpc>
                <a:spcPct val="100000"/>
              </a:lnSpc>
            </a:pPr>
            <a:r>
              <a:rPr lang="en-US" sz="2400"/>
              <a:t>Linear Systems - </a:t>
            </a:r>
            <a:br>
              <a:rPr lang="en-US" sz="2400">
                <a:cs typeface="Calibri"/>
              </a:rPr>
            </a:br>
            <a:r>
              <a:rPr lang="en-US">
                <a:cs typeface="Calibri"/>
              </a:rPr>
              <a:t>Vegetated Filter Strip Basics</a:t>
            </a:r>
            <a:br>
              <a:rPr lang="en-US"/>
            </a:br>
            <a:endParaRPr lang="en-US">
              <a:cs typeface="Calibri" panose="020F0502020204030204"/>
            </a:endParaRPr>
          </a:p>
        </p:txBody>
      </p:sp>
      <p:sp>
        <p:nvSpPr>
          <p:cNvPr id="17" name="TextBox 16">
            <a:extLst>
              <a:ext uri="{FF2B5EF4-FFF2-40B4-BE49-F238E27FC236}">
                <a16:creationId xmlns:a16="http://schemas.microsoft.com/office/drawing/2014/main" id="{752AE429-CCD6-D4AD-5B2D-9DBE298DF6C6}"/>
              </a:ext>
            </a:extLst>
          </p:cNvPr>
          <p:cNvSpPr txBox="1"/>
          <p:nvPr/>
        </p:nvSpPr>
        <p:spPr>
          <a:xfrm>
            <a:off x="179613" y="1681843"/>
            <a:ext cx="6743700"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ea typeface="+mn-lt"/>
                <a:cs typeface="+mn-lt"/>
              </a:rPr>
              <a:t>Vegetated Filter Strips</a:t>
            </a:r>
            <a:r>
              <a:rPr lang="en-US" sz="1100">
                <a:ea typeface="+mn-lt"/>
                <a:cs typeface="+mn-lt"/>
              </a:rPr>
              <a:t> are gently sloping Best Management </a:t>
            </a:r>
            <a:endParaRPr lang="en-US">
              <a:ea typeface="+mn-lt"/>
              <a:cs typeface="+mn-lt"/>
            </a:endParaRPr>
          </a:p>
          <a:p>
            <a:r>
              <a:rPr lang="en-US" sz="1100">
                <a:ea typeface="+mn-lt"/>
                <a:cs typeface="+mn-lt"/>
              </a:rPr>
              <a:t>Practices (BMPs) with densely vegetated areas of native </a:t>
            </a:r>
            <a:endParaRPr lang="en-US">
              <a:ea typeface="+mn-lt"/>
              <a:cs typeface="+mn-lt"/>
            </a:endParaRPr>
          </a:p>
          <a:p>
            <a:r>
              <a:rPr lang="en-US" sz="1100">
                <a:ea typeface="+mn-lt"/>
                <a:cs typeface="+mn-lt"/>
              </a:rPr>
              <a:t>plants. They slow down stormwater runoff and filter out </a:t>
            </a:r>
            <a:endParaRPr lang="en-US">
              <a:ea typeface="+mn-lt"/>
              <a:cs typeface="+mn-lt"/>
            </a:endParaRPr>
          </a:p>
          <a:p>
            <a:r>
              <a:rPr lang="en-US" sz="1100">
                <a:ea typeface="+mn-lt"/>
                <a:cs typeface="+mn-lt"/>
              </a:rPr>
              <a:t>pollutants by letting the water soak into the ground. They </a:t>
            </a:r>
            <a:endParaRPr lang="en-US">
              <a:ea typeface="+mn-lt"/>
              <a:cs typeface="+mn-lt"/>
            </a:endParaRPr>
          </a:p>
          <a:p>
            <a:r>
              <a:rPr lang="en-US" sz="1100">
                <a:ea typeface="+mn-lt"/>
                <a:cs typeface="+mn-lt"/>
              </a:rPr>
              <a:t>are usually installed as a pretreatment for another BMP. A </a:t>
            </a:r>
            <a:endParaRPr lang="en-US">
              <a:ea typeface="+mn-lt"/>
              <a:cs typeface="+mn-lt"/>
            </a:endParaRPr>
          </a:p>
          <a:p>
            <a:r>
              <a:rPr lang="en-US" sz="1100">
                <a:ea typeface="+mn-lt"/>
                <a:cs typeface="+mn-lt"/>
              </a:rPr>
              <a:t>vegetated filter strip will manage about 1-inch of about 24 </a:t>
            </a:r>
            <a:endParaRPr lang="en-US">
              <a:ea typeface="+mn-lt"/>
              <a:cs typeface="+mn-lt"/>
            </a:endParaRPr>
          </a:p>
          <a:p>
            <a:r>
              <a:rPr lang="en-US" sz="1100">
                <a:ea typeface="+mn-lt"/>
                <a:cs typeface="+mn-lt"/>
              </a:rPr>
              <a:t>hours after a storm.  Vegetated filter strips will be located </a:t>
            </a:r>
            <a:endParaRPr lang="en-US">
              <a:ea typeface="+mn-lt"/>
              <a:cs typeface="+mn-lt"/>
            </a:endParaRPr>
          </a:p>
          <a:p>
            <a:r>
              <a:rPr lang="en-US" sz="1100">
                <a:ea typeface="+mn-lt"/>
                <a:cs typeface="+mn-lt"/>
              </a:rPr>
              <a:t>in stormwater management easements (SMEs), and will be </a:t>
            </a:r>
            <a:endParaRPr lang="en-US">
              <a:ea typeface="+mn-lt"/>
              <a:cs typeface="+mn-lt"/>
            </a:endParaRPr>
          </a:p>
          <a:p>
            <a:r>
              <a:rPr lang="en-US" sz="1100">
                <a:ea typeface="+mn-lt"/>
                <a:cs typeface="+mn-lt"/>
              </a:rPr>
              <a:t>easy to find using the ‘Catching Rain BMP’ app and typing </a:t>
            </a:r>
            <a:endParaRPr lang="en-US">
              <a:ea typeface="+mn-lt"/>
              <a:cs typeface="+mn-lt"/>
            </a:endParaRPr>
          </a:p>
          <a:p>
            <a:r>
              <a:rPr lang="en-US" sz="1100">
                <a:ea typeface="+mn-lt"/>
                <a:cs typeface="+mn-lt"/>
              </a:rPr>
              <a:t>in your property address. </a:t>
            </a:r>
            <a:endParaRPr lang="en-US">
              <a:ea typeface="+mn-lt"/>
              <a:cs typeface="+mn-lt"/>
            </a:endParaRPr>
          </a:p>
          <a:p>
            <a:r>
              <a:rPr lang="en-US" sz="1100">
                <a:ea typeface="+mn-lt"/>
                <a:cs typeface="+mn-lt"/>
              </a:rPr>
              <a:t>Most vegetated filter strips will have five common </a:t>
            </a:r>
            <a:endParaRPr lang="en-US">
              <a:ea typeface="+mn-lt"/>
              <a:cs typeface="+mn-lt"/>
            </a:endParaRPr>
          </a:p>
          <a:p>
            <a:r>
              <a:rPr lang="en-US" sz="1100">
                <a:ea typeface="+mn-lt"/>
                <a:cs typeface="+mn-lt"/>
              </a:rPr>
              <a:t>components (see the figure below): </a:t>
            </a:r>
            <a:endParaRPr lang="en-US">
              <a:cs typeface="Calibri"/>
            </a:endParaRPr>
          </a:p>
        </p:txBody>
      </p:sp>
      <p:sp>
        <p:nvSpPr>
          <p:cNvPr id="21" name="Rectangle 20">
            <a:extLst>
              <a:ext uri="{FF2B5EF4-FFF2-40B4-BE49-F238E27FC236}">
                <a16:creationId xmlns:a16="http://schemas.microsoft.com/office/drawing/2014/main" id="{4672640D-35C2-62A5-40B9-EBA5509532E9}"/>
              </a:ext>
            </a:extLst>
          </p:cNvPr>
          <p:cNvSpPr/>
          <p:nvPr/>
        </p:nvSpPr>
        <p:spPr>
          <a:xfrm flipV="1">
            <a:off x="228601" y="3855132"/>
            <a:ext cx="6640752" cy="1"/>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2F2C61A-3FBC-E2BC-0D00-A43C3AB435DD}"/>
              </a:ext>
            </a:extLst>
          </p:cNvPr>
          <p:cNvSpPr txBox="1"/>
          <p:nvPr/>
        </p:nvSpPr>
        <p:spPr>
          <a:xfrm>
            <a:off x="7037614" y="1338943"/>
            <a:ext cx="2000249"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000" b="1">
                <a:solidFill>
                  <a:schemeClr val="accent1"/>
                </a:solidFill>
              </a:rPr>
              <a:t>What Are My Responsibilities?</a:t>
            </a:r>
            <a:endParaRPr lang="en-US" sz="1000">
              <a:solidFill>
                <a:schemeClr val="accent1"/>
              </a:solidFill>
            </a:endParaRPr>
          </a:p>
          <a:p>
            <a:r>
              <a:rPr lang="en-US" sz="1000"/>
              <a:t>Ongoing protection, inspection, and maintenance is important to the function of your BMP. Here are a few things to keep in mind: </a:t>
            </a:r>
            <a:endParaRPr lang="en-US" sz="1000">
              <a:cs typeface="Calibri" panose="020F0502020204030204"/>
            </a:endParaRPr>
          </a:p>
          <a:p>
            <a:pPr marL="171450" indent="-171450">
              <a:buFont typeface="Wingdings"/>
              <a:buChar char="Ø"/>
            </a:pPr>
            <a:r>
              <a:rPr lang="en-US" sz="1000"/>
              <a:t>BMPs located on your property according to the ‘Catching Rain BMP’ app must be inspected and cared for by you, the property owner. The requirements for inspection and maintenance presented in this document are supported by the City’s Ordinance in Chapter 53: Stormwater Management Department. </a:t>
            </a:r>
            <a:endParaRPr lang="en-US" sz="1000">
              <a:cs typeface="Calibri"/>
            </a:endParaRPr>
          </a:p>
          <a:p>
            <a:pPr marL="171450" indent="-171450">
              <a:buFont typeface="Wingdings"/>
              <a:buChar char="Ø"/>
            </a:pPr>
            <a:r>
              <a:rPr lang="en-US" sz="1000"/>
              <a:t>You can choose to hire others (like a landscape company) to perform inspection and maintenance activities, but you are ultimately responsible for inspection and maintenance. </a:t>
            </a:r>
            <a:endParaRPr lang="en-US" sz="1000">
              <a:cs typeface="Calibri" panose="020F0502020204030204"/>
            </a:endParaRPr>
          </a:p>
          <a:p>
            <a:pPr marL="171450" indent="-171450">
              <a:buFont typeface="Wingdings"/>
              <a:buChar char="Ø"/>
            </a:pPr>
            <a:r>
              <a:rPr lang="en-US" sz="1000"/>
              <a:t>City Utilities keeps track of your inspection and maintenance reports and may perform utility-led inspections when they see fit. If you don’t inspect and maintain your BMP, this violates the City’s Stormwater Ordinance and can result in fines, penalties, and requirements to fix your BMP. </a:t>
            </a:r>
            <a:endParaRPr lang="en-US" sz="1000">
              <a:cs typeface="Calibri"/>
            </a:endParaRPr>
          </a:p>
        </p:txBody>
      </p:sp>
      <p:sp>
        <p:nvSpPr>
          <p:cNvPr id="24" name="TextBox 23">
            <a:extLst>
              <a:ext uri="{FF2B5EF4-FFF2-40B4-BE49-F238E27FC236}">
                <a16:creationId xmlns:a16="http://schemas.microsoft.com/office/drawing/2014/main" id="{DDD93F09-95E7-DE59-5DA4-EE58476FC281}"/>
              </a:ext>
            </a:extLst>
          </p:cNvPr>
          <p:cNvSpPr txBox="1"/>
          <p:nvPr/>
        </p:nvSpPr>
        <p:spPr>
          <a:xfrm>
            <a:off x="149436" y="3957462"/>
            <a:ext cx="4249145"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1. </a:t>
            </a:r>
            <a:r>
              <a:rPr lang="en-US" sz="1100" b="1">
                <a:solidFill>
                  <a:schemeClr val="accent1"/>
                </a:solidFill>
              </a:rPr>
              <a:t>Inlet structures</a:t>
            </a:r>
            <a:r>
              <a:rPr lang="en-US" sz="1100"/>
              <a:t> let water flow into the BMP. </a:t>
            </a:r>
            <a:endParaRPr lang="en-US" sz="1100">
              <a:cs typeface="Calibri"/>
            </a:endParaRPr>
          </a:p>
          <a:p>
            <a:r>
              <a:rPr lang="en-US" sz="1100"/>
              <a:t>2. </a:t>
            </a:r>
            <a:r>
              <a:rPr lang="en-US" sz="1100" b="1">
                <a:solidFill>
                  <a:schemeClr val="accent1"/>
                </a:solidFill>
              </a:rPr>
              <a:t>Pretreatment</a:t>
            </a:r>
            <a:r>
              <a:rPr lang="en-US" sz="1100"/>
              <a:t> areas remove trash, debris, and </a:t>
            </a:r>
            <a:endParaRPr lang="en-US" sz="1100">
              <a:cs typeface="Calibri"/>
            </a:endParaRPr>
          </a:p>
          <a:p>
            <a:r>
              <a:rPr lang="en-US" sz="1100"/>
              <a:t>dirt from stormwater flowing in. This helps to </a:t>
            </a:r>
          </a:p>
          <a:p>
            <a:r>
              <a:rPr lang="en-US" sz="1100"/>
              <a:t>prevent clogging of the main treatment area. </a:t>
            </a:r>
            <a:endParaRPr lang="en-US" sz="1100">
              <a:cs typeface="Calibri"/>
            </a:endParaRPr>
          </a:p>
          <a:p>
            <a:r>
              <a:rPr lang="en-US" sz="1100"/>
              <a:t>3. The </a:t>
            </a:r>
            <a:r>
              <a:rPr lang="en-US" sz="1100" b="1">
                <a:solidFill>
                  <a:schemeClr val="accent1"/>
                </a:solidFill>
              </a:rPr>
              <a:t>main treatment</a:t>
            </a:r>
            <a:r>
              <a:rPr lang="en-US" sz="1100"/>
              <a:t> area is where </a:t>
            </a:r>
          </a:p>
          <a:p>
            <a:r>
              <a:rPr lang="en-US" sz="1100"/>
              <a:t>stormwater is collected, so the water </a:t>
            </a:r>
          </a:p>
          <a:p>
            <a:r>
              <a:rPr lang="en-US" sz="1100"/>
              <a:t>can be cleaned and drain at a controlled </a:t>
            </a:r>
          </a:p>
          <a:p>
            <a:r>
              <a:rPr lang="en-US" sz="1100"/>
              <a:t>speed. </a:t>
            </a:r>
            <a:endParaRPr lang="en-US" sz="1100">
              <a:cs typeface="Calibri"/>
            </a:endParaRPr>
          </a:p>
          <a:p>
            <a:r>
              <a:rPr lang="en-US" sz="1100"/>
              <a:t>4. </a:t>
            </a:r>
            <a:r>
              <a:rPr lang="en-US" sz="1100" b="1">
                <a:solidFill>
                  <a:schemeClr val="accent1"/>
                </a:solidFill>
              </a:rPr>
              <a:t>Emergency overflows</a:t>
            </a:r>
            <a:r>
              <a:rPr lang="en-US" sz="1100"/>
              <a:t> let water escape and </a:t>
            </a:r>
          </a:p>
          <a:p>
            <a:r>
              <a:rPr lang="en-US" sz="1100"/>
              <a:t>flow around the BMP during intense or long </a:t>
            </a:r>
          </a:p>
          <a:p>
            <a:r>
              <a:rPr lang="en-US" sz="1100"/>
              <a:t>storms, without flooding the surrounding area. </a:t>
            </a:r>
            <a:endParaRPr lang="en-US" sz="1100">
              <a:cs typeface="Calibri"/>
            </a:endParaRPr>
          </a:p>
          <a:p>
            <a:r>
              <a:rPr lang="en-US" sz="1100"/>
              <a:t>5. The </a:t>
            </a:r>
            <a:r>
              <a:rPr lang="en-US" sz="1100" b="1">
                <a:solidFill>
                  <a:schemeClr val="accent1"/>
                </a:solidFill>
              </a:rPr>
              <a:t>outlet structure</a:t>
            </a:r>
            <a:r>
              <a:rPr lang="en-US" sz="1100"/>
              <a:t> lets the cleaner water exit the BMP. </a:t>
            </a:r>
            <a:endParaRPr lang="en-US" sz="1100">
              <a:cs typeface="Calibri"/>
            </a:endParaRPr>
          </a:p>
        </p:txBody>
      </p:sp>
      <p:sp>
        <p:nvSpPr>
          <p:cNvPr id="26" name="Rectangle 25">
            <a:extLst>
              <a:ext uri="{FF2B5EF4-FFF2-40B4-BE49-F238E27FC236}">
                <a16:creationId xmlns:a16="http://schemas.microsoft.com/office/drawing/2014/main" id="{9A9823D6-DC45-C715-5673-18E4D2257AD6}"/>
              </a:ext>
            </a:extLst>
          </p:cNvPr>
          <p:cNvSpPr/>
          <p:nvPr/>
        </p:nvSpPr>
        <p:spPr>
          <a:xfrm flipH="1" flipV="1">
            <a:off x="6949005" y="1679862"/>
            <a:ext cx="4214" cy="4679246"/>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FA23CE2-A480-9C03-C9B7-88CA8C7ACC2E}"/>
              </a:ext>
            </a:extLst>
          </p:cNvPr>
          <p:cNvPicPr>
            <a:picLocks noChangeAspect="1"/>
          </p:cNvPicPr>
          <p:nvPr/>
        </p:nvPicPr>
        <p:blipFill>
          <a:blip r:embed="rId4"/>
          <a:stretch>
            <a:fillRect/>
          </a:stretch>
        </p:blipFill>
        <p:spPr>
          <a:xfrm>
            <a:off x="3756244" y="1712990"/>
            <a:ext cx="3117788" cy="1840118"/>
          </a:xfrm>
          <a:prstGeom prst="rect">
            <a:avLst/>
          </a:prstGeom>
        </p:spPr>
      </p:pic>
    </p:spTree>
    <p:extLst>
      <p:ext uri="{BB962C8B-B14F-4D97-AF65-F5344CB8AC3E}">
        <p14:creationId xmlns:p14="http://schemas.microsoft.com/office/powerpoint/2010/main" val="354412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B0A9C8-FE7C-83C0-2AC9-9CBDCE6347F4}"/>
              </a:ext>
            </a:extLst>
          </p:cNvPr>
          <p:cNvPicPr>
            <a:picLocks noChangeAspect="1"/>
          </p:cNvPicPr>
          <p:nvPr/>
        </p:nvPicPr>
        <p:blipFill>
          <a:blip r:embed="rId3"/>
          <a:stretch>
            <a:fillRect/>
          </a:stretch>
        </p:blipFill>
        <p:spPr>
          <a:xfrm>
            <a:off x="3627940" y="4111498"/>
            <a:ext cx="3185785" cy="1781081"/>
          </a:xfrm>
          <a:prstGeom prst="rect">
            <a:avLst/>
          </a:prstGeom>
        </p:spPr>
      </p:pic>
      <p:sp>
        <p:nvSpPr>
          <p:cNvPr id="3" name="Title 2">
            <a:extLst>
              <a:ext uri="{FF2B5EF4-FFF2-40B4-BE49-F238E27FC236}">
                <a16:creationId xmlns:a16="http://schemas.microsoft.com/office/drawing/2014/main" id="{B0F5B9D9-1AAB-CDAE-F861-6D2394AC665E}"/>
              </a:ext>
            </a:extLst>
          </p:cNvPr>
          <p:cNvSpPr>
            <a:spLocks noGrp="1"/>
          </p:cNvSpPr>
          <p:nvPr>
            <p:ph type="title"/>
          </p:nvPr>
        </p:nvSpPr>
        <p:spPr>
          <a:xfrm>
            <a:off x="391887" y="656721"/>
            <a:ext cx="6474278" cy="681314"/>
          </a:xfrm>
        </p:spPr>
        <p:txBody>
          <a:bodyPr>
            <a:normAutofit fontScale="90000"/>
          </a:bodyPr>
          <a:lstStyle/>
          <a:p>
            <a:pPr>
              <a:lnSpc>
                <a:spcPct val="100000"/>
              </a:lnSpc>
            </a:pPr>
            <a:r>
              <a:rPr lang="en-US" sz="2300"/>
              <a:t>Linear Systems -</a:t>
            </a:r>
            <a:br>
              <a:rPr lang="en-US" sz="2400">
                <a:cs typeface="Calibri"/>
              </a:rPr>
            </a:br>
            <a:r>
              <a:rPr lang="en-US">
                <a:cs typeface="Calibri"/>
              </a:rPr>
              <a:t>Infiltration Trench Basics</a:t>
            </a:r>
            <a:br>
              <a:rPr lang="en-US"/>
            </a:br>
            <a:endParaRPr lang="en-US">
              <a:cs typeface="Calibri" panose="020F0502020204030204"/>
            </a:endParaRPr>
          </a:p>
        </p:txBody>
      </p:sp>
      <p:sp>
        <p:nvSpPr>
          <p:cNvPr id="17" name="TextBox 16">
            <a:extLst>
              <a:ext uri="{FF2B5EF4-FFF2-40B4-BE49-F238E27FC236}">
                <a16:creationId xmlns:a16="http://schemas.microsoft.com/office/drawing/2014/main" id="{752AE429-CCD6-D4AD-5B2D-9DBE298DF6C6}"/>
              </a:ext>
            </a:extLst>
          </p:cNvPr>
          <p:cNvSpPr txBox="1"/>
          <p:nvPr/>
        </p:nvSpPr>
        <p:spPr>
          <a:xfrm>
            <a:off x="224880" y="1681843"/>
            <a:ext cx="4186096" cy="22929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ea typeface="+mn-lt"/>
                <a:cs typeface="+mn-lt"/>
              </a:rPr>
              <a:t>Infiltration Trenches</a:t>
            </a:r>
            <a:r>
              <a:rPr lang="en-US" sz="1100">
                <a:ea typeface="+mn-lt"/>
                <a:cs typeface="+mn-lt"/>
              </a:rPr>
              <a:t> are Best Management Practices (BMPs) that capture stormwater and let it soak into the soil. These trenches are excavated and filled with stone. The stormwater gathers in the trench, flows through the stone, and pollutants are filtered out. Once filtered, the water goes back into the local stream or into the stormwater system. Some infiltration trenches are covered with topsoil and planted with grass. Infiltration trenches will manage about 1-inch of stormwater. They should drain completely about 6 to 72 hours after a storm. Infiltration trenches will be located in stormwater management easements (SMEs), and will be easy to find using the ‘Catching Rain BMP’ app and typing in your property address.</a:t>
            </a:r>
          </a:p>
          <a:p>
            <a:r>
              <a:rPr lang="en-US" sz="1100">
                <a:ea typeface="+mn-lt"/>
                <a:cs typeface="+mn-lt"/>
              </a:rPr>
              <a:t>Most infiltration trenches will have five basic parts (see the figure below): </a:t>
            </a:r>
            <a:endParaRPr lang="en-US"/>
          </a:p>
        </p:txBody>
      </p:sp>
      <p:sp>
        <p:nvSpPr>
          <p:cNvPr id="21" name="Rectangle 20">
            <a:extLst>
              <a:ext uri="{FF2B5EF4-FFF2-40B4-BE49-F238E27FC236}">
                <a16:creationId xmlns:a16="http://schemas.microsoft.com/office/drawing/2014/main" id="{4672640D-35C2-62A5-40B9-EBA5509532E9}"/>
              </a:ext>
            </a:extLst>
          </p:cNvPr>
          <p:cNvSpPr/>
          <p:nvPr/>
        </p:nvSpPr>
        <p:spPr>
          <a:xfrm flipV="1">
            <a:off x="228601" y="4006022"/>
            <a:ext cx="6640752" cy="1"/>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2F2C61A-3FBC-E2BC-0D00-A43C3AB435DD}"/>
              </a:ext>
            </a:extLst>
          </p:cNvPr>
          <p:cNvSpPr txBox="1"/>
          <p:nvPr/>
        </p:nvSpPr>
        <p:spPr>
          <a:xfrm>
            <a:off x="7037614" y="1338943"/>
            <a:ext cx="2000249"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000" b="1">
                <a:solidFill>
                  <a:schemeClr val="accent1"/>
                </a:solidFill>
              </a:rPr>
              <a:t>What Are My Responsibilities?</a:t>
            </a:r>
            <a:endParaRPr lang="en-US" sz="1000">
              <a:solidFill>
                <a:schemeClr val="accent1"/>
              </a:solidFill>
            </a:endParaRPr>
          </a:p>
          <a:p>
            <a:r>
              <a:rPr lang="en-US" sz="1000"/>
              <a:t>Ongoing protection, inspection, and maintenance is important to the function of your BMP. Here are a few things to keep in mind: </a:t>
            </a:r>
            <a:endParaRPr lang="en-US" sz="1000">
              <a:cs typeface="Calibri" panose="020F0502020204030204"/>
            </a:endParaRPr>
          </a:p>
          <a:p>
            <a:pPr marL="171450" indent="-171450">
              <a:buFont typeface="Wingdings"/>
              <a:buChar char="Ø"/>
            </a:pPr>
            <a:r>
              <a:rPr lang="en-US" sz="1000"/>
              <a:t>BMPs located on your property according to the ‘Catching Rain BMP’ app must be inspected and cared for by you, the property owner. The requirements for inspection and maintenance presented in this document are supported by the City’s Ordinance in Chapter 53: Stormwater Management Department. </a:t>
            </a:r>
            <a:endParaRPr lang="en-US" sz="1000">
              <a:cs typeface="Calibri"/>
            </a:endParaRPr>
          </a:p>
          <a:p>
            <a:pPr marL="171450" indent="-171450">
              <a:buFont typeface="Wingdings"/>
              <a:buChar char="Ø"/>
            </a:pPr>
            <a:r>
              <a:rPr lang="en-US" sz="1000"/>
              <a:t>You can choose to hire others (like a landscape company) to perform inspection and maintenance activities, but you are ultimately responsible for inspection and maintenance. </a:t>
            </a:r>
            <a:endParaRPr lang="en-US" sz="1000">
              <a:cs typeface="Calibri" panose="020F0502020204030204"/>
            </a:endParaRPr>
          </a:p>
          <a:p>
            <a:pPr marL="171450" indent="-171450">
              <a:buFont typeface="Wingdings"/>
              <a:buChar char="Ø"/>
            </a:pPr>
            <a:r>
              <a:rPr lang="en-US" sz="1000"/>
              <a:t>City Utilities keeps track of your inspection and maintenance reports and may perform utility-led inspections when they see fit. If you don’t inspect and maintain your BMP, this violates the City’s Stormwater Ordinance and can result in fines, penalties, and requirements to fix your BMP. </a:t>
            </a:r>
            <a:endParaRPr lang="en-US" sz="1000">
              <a:cs typeface="Calibri"/>
            </a:endParaRPr>
          </a:p>
        </p:txBody>
      </p:sp>
      <p:sp>
        <p:nvSpPr>
          <p:cNvPr id="24" name="TextBox 23">
            <a:extLst>
              <a:ext uri="{FF2B5EF4-FFF2-40B4-BE49-F238E27FC236}">
                <a16:creationId xmlns:a16="http://schemas.microsoft.com/office/drawing/2014/main" id="{DDD93F09-95E7-DE59-5DA4-EE58476FC281}"/>
              </a:ext>
            </a:extLst>
          </p:cNvPr>
          <p:cNvSpPr txBox="1"/>
          <p:nvPr/>
        </p:nvSpPr>
        <p:spPr>
          <a:xfrm>
            <a:off x="179615" y="4108351"/>
            <a:ext cx="4294412" cy="19543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1. </a:t>
            </a:r>
            <a:r>
              <a:rPr lang="en-US" sz="1100" b="1">
                <a:solidFill>
                  <a:schemeClr val="accent1"/>
                </a:solidFill>
              </a:rPr>
              <a:t>Inlet structures</a:t>
            </a:r>
            <a:r>
              <a:rPr lang="en-US" sz="1100"/>
              <a:t> let water flow into the BMP. </a:t>
            </a:r>
            <a:endParaRPr lang="en-US" sz="1100">
              <a:cs typeface="Calibri"/>
            </a:endParaRPr>
          </a:p>
          <a:p>
            <a:r>
              <a:rPr lang="en-US" sz="1100"/>
              <a:t>2. </a:t>
            </a:r>
            <a:r>
              <a:rPr lang="en-US" sz="1100" b="1">
                <a:solidFill>
                  <a:schemeClr val="accent1"/>
                </a:solidFill>
              </a:rPr>
              <a:t>Pretreatment</a:t>
            </a:r>
            <a:r>
              <a:rPr lang="en-US" sz="1100"/>
              <a:t> areas remove trash, debris, and dirt </a:t>
            </a:r>
          </a:p>
          <a:p>
            <a:r>
              <a:rPr lang="en-US" sz="1100"/>
              <a:t>from stormwater flowing in. This helps to prevent </a:t>
            </a:r>
          </a:p>
          <a:p>
            <a:r>
              <a:rPr lang="en-US" sz="1100"/>
              <a:t>clogging of the main treatment area. </a:t>
            </a:r>
            <a:endParaRPr lang="en-US" sz="1100">
              <a:cs typeface="Calibri"/>
            </a:endParaRPr>
          </a:p>
          <a:p>
            <a:r>
              <a:rPr lang="en-US" sz="1100"/>
              <a:t>3. The </a:t>
            </a:r>
            <a:r>
              <a:rPr lang="en-US" sz="1100" b="1">
                <a:solidFill>
                  <a:schemeClr val="accent1"/>
                </a:solidFill>
              </a:rPr>
              <a:t>main treatment</a:t>
            </a:r>
            <a:r>
              <a:rPr lang="en-US" sz="1100"/>
              <a:t> area is where stormwater is </a:t>
            </a:r>
          </a:p>
          <a:p>
            <a:r>
              <a:rPr lang="en-US" sz="1100"/>
              <a:t>collected, so the water can be cleaned and drain at a </a:t>
            </a:r>
          </a:p>
          <a:p>
            <a:r>
              <a:rPr lang="en-US" sz="1100"/>
              <a:t>controlled speed. </a:t>
            </a:r>
            <a:endParaRPr lang="en-US" sz="1100">
              <a:cs typeface="Calibri"/>
            </a:endParaRPr>
          </a:p>
          <a:p>
            <a:r>
              <a:rPr lang="en-US" sz="1100"/>
              <a:t>4. </a:t>
            </a:r>
            <a:r>
              <a:rPr lang="en-US" sz="1100" b="1">
                <a:solidFill>
                  <a:schemeClr val="accent1"/>
                </a:solidFill>
              </a:rPr>
              <a:t>Emergency overflows</a:t>
            </a:r>
            <a:r>
              <a:rPr lang="en-US" sz="1100"/>
              <a:t> let water escape and flow around the </a:t>
            </a:r>
            <a:endParaRPr lang="en-US" sz="1100">
              <a:cs typeface="Calibri"/>
            </a:endParaRPr>
          </a:p>
          <a:p>
            <a:r>
              <a:rPr lang="en-US" sz="1100"/>
              <a:t>BMP during intense or long storms, without flooding the </a:t>
            </a:r>
          </a:p>
          <a:p>
            <a:r>
              <a:rPr lang="en-US" sz="1100"/>
              <a:t>surrounding area. </a:t>
            </a:r>
            <a:endParaRPr lang="en-US" sz="1100">
              <a:cs typeface="Calibri"/>
            </a:endParaRPr>
          </a:p>
          <a:p>
            <a:r>
              <a:rPr lang="en-US" sz="1100"/>
              <a:t>5. The </a:t>
            </a:r>
            <a:r>
              <a:rPr lang="en-US" sz="1100" b="1">
                <a:solidFill>
                  <a:schemeClr val="accent1"/>
                </a:solidFill>
              </a:rPr>
              <a:t>outlet structure</a:t>
            </a:r>
            <a:r>
              <a:rPr lang="en-US" sz="1100"/>
              <a:t> lets the cleaner water exit the BMP. </a:t>
            </a:r>
            <a:endParaRPr lang="en-US" sz="1100">
              <a:cs typeface="Calibri"/>
            </a:endParaRPr>
          </a:p>
        </p:txBody>
      </p:sp>
      <p:sp>
        <p:nvSpPr>
          <p:cNvPr id="26" name="Rectangle 25">
            <a:extLst>
              <a:ext uri="{FF2B5EF4-FFF2-40B4-BE49-F238E27FC236}">
                <a16:creationId xmlns:a16="http://schemas.microsoft.com/office/drawing/2014/main" id="{9A9823D6-DC45-C715-5673-18E4D2257AD6}"/>
              </a:ext>
            </a:extLst>
          </p:cNvPr>
          <p:cNvSpPr/>
          <p:nvPr/>
        </p:nvSpPr>
        <p:spPr>
          <a:xfrm flipH="1" flipV="1">
            <a:off x="6949005" y="1679862"/>
            <a:ext cx="4214" cy="4679246"/>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056B90C-4444-B4E1-3449-64E0A33AD747}"/>
              </a:ext>
            </a:extLst>
          </p:cNvPr>
          <p:cNvPicPr>
            <a:picLocks noChangeAspect="1"/>
          </p:cNvPicPr>
          <p:nvPr/>
        </p:nvPicPr>
        <p:blipFill>
          <a:blip r:embed="rId4"/>
          <a:stretch>
            <a:fillRect/>
          </a:stretch>
        </p:blipFill>
        <p:spPr>
          <a:xfrm>
            <a:off x="4470618" y="1711341"/>
            <a:ext cx="2398228" cy="2213102"/>
          </a:xfrm>
          <a:prstGeom prst="rect">
            <a:avLst/>
          </a:prstGeom>
        </p:spPr>
      </p:pic>
    </p:spTree>
    <p:extLst>
      <p:ext uri="{BB962C8B-B14F-4D97-AF65-F5344CB8AC3E}">
        <p14:creationId xmlns:p14="http://schemas.microsoft.com/office/powerpoint/2010/main" val="323063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CF2DDD-781E-3B20-610F-817E1CEFEA56}"/>
              </a:ext>
            </a:extLst>
          </p:cNvPr>
          <p:cNvPicPr>
            <a:picLocks noChangeAspect="1"/>
          </p:cNvPicPr>
          <p:nvPr/>
        </p:nvPicPr>
        <p:blipFill>
          <a:blip r:embed="rId3"/>
          <a:stretch>
            <a:fillRect/>
          </a:stretch>
        </p:blipFill>
        <p:spPr>
          <a:xfrm>
            <a:off x="3491808" y="4092260"/>
            <a:ext cx="3375057" cy="2121341"/>
          </a:xfrm>
          <a:prstGeom prst="rect">
            <a:avLst/>
          </a:prstGeom>
        </p:spPr>
      </p:pic>
      <p:sp>
        <p:nvSpPr>
          <p:cNvPr id="3" name="Title 2">
            <a:extLst>
              <a:ext uri="{FF2B5EF4-FFF2-40B4-BE49-F238E27FC236}">
                <a16:creationId xmlns:a16="http://schemas.microsoft.com/office/drawing/2014/main" id="{B0F5B9D9-1AAB-CDAE-F861-6D2394AC665E}"/>
              </a:ext>
            </a:extLst>
          </p:cNvPr>
          <p:cNvSpPr>
            <a:spLocks noGrp="1"/>
          </p:cNvSpPr>
          <p:nvPr>
            <p:ph type="title"/>
          </p:nvPr>
        </p:nvSpPr>
        <p:spPr>
          <a:xfrm>
            <a:off x="391887" y="656721"/>
            <a:ext cx="6474278" cy="681314"/>
          </a:xfrm>
        </p:spPr>
        <p:txBody>
          <a:bodyPr>
            <a:normAutofit fontScale="90000"/>
          </a:bodyPr>
          <a:lstStyle/>
          <a:p>
            <a:pPr>
              <a:lnSpc>
                <a:spcPct val="100000"/>
              </a:lnSpc>
            </a:pPr>
            <a:r>
              <a:rPr lang="en-US" sz="2300"/>
              <a:t>Linear Systems -</a:t>
            </a:r>
            <a:br>
              <a:rPr lang="en-US" sz="2400">
                <a:cs typeface="Calibri"/>
              </a:rPr>
            </a:br>
            <a:r>
              <a:rPr lang="en-US">
                <a:cs typeface="Calibri"/>
              </a:rPr>
              <a:t>Biofilter or Bioswale Basics</a:t>
            </a:r>
            <a:br>
              <a:rPr lang="en-US"/>
            </a:br>
            <a:endParaRPr lang="en-US">
              <a:cs typeface="Calibri" panose="020F0502020204030204"/>
            </a:endParaRPr>
          </a:p>
        </p:txBody>
      </p:sp>
      <p:sp>
        <p:nvSpPr>
          <p:cNvPr id="17" name="TextBox 16">
            <a:extLst>
              <a:ext uri="{FF2B5EF4-FFF2-40B4-BE49-F238E27FC236}">
                <a16:creationId xmlns:a16="http://schemas.microsoft.com/office/drawing/2014/main" id="{752AE429-CCD6-D4AD-5B2D-9DBE298DF6C6}"/>
              </a:ext>
            </a:extLst>
          </p:cNvPr>
          <p:cNvSpPr txBox="1"/>
          <p:nvPr/>
        </p:nvSpPr>
        <p:spPr>
          <a:xfrm>
            <a:off x="179613" y="1681843"/>
            <a:ext cx="6743700" cy="22929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ea typeface="+mn-lt"/>
                <a:cs typeface="+mn-lt"/>
              </a:rPr>
              <a:t>Biofilters</a:t>
            </a:r>
            <a:r>
              <a:rPr lang="en-US" sz="1100">
                <a:ea typeface="+mn-lt"/>
                <a:cs typeface="+mn-lt"/>
              </a:rPr>
              <a:t> or </a:t>
            </a:r>
            <a:r>
              <a:rPr lang="en-US" sz="1100" b="1">
                <a:ea typeface="+mn-lt"/>
                <a:cs typeface="+mn-lt"/>
              </a:rPr>
              <a:t>Bioswales</a:t>
            </a:r>
            <a:r>
              <a:rPr lang="en-US" sz="1100">
                <a:ea typeface="+mn-lt"/>
                <a:cs typeface="+mn-lt"/>
              </a:rPr>
              <a:t> are Best Management Practices </a:t>
            </a:r>
            <a:endParaRPr lang="en-US">
              <a:ea typeface="+mn-lt"/>
              <a:cs typeface="+mn-lt"/>
            </a:endParaRPr>
          </a:p>
          <a:p>
            <a:r>
              <a:rPr lang="en-US" sz="1100">
                <a:ea typeface="+mn-lt"/>
                <a:cs typeface="+mn-lt"/>
              </a:rPr>
              <a:t>(BMPs) that clean pollutants from stormwater by letting </a:t>
            </a:r>
            <a:endParaRPr lang="en-US">
              <a:ea typeface="+mn-lt"/>
              <a:cs typeface="+mn-lt"/>
            </a:endParaRPr>
          </a:p>
          <a:p>
            <a:r>
              <a:rPr lang="en-US" sz="1100">
                <a:ea typeface="+mn-lt"/>
                <a:cs typeface="+mn-lt"/>
              </a:rPr>
              <a:t>the water soak into the ground. These BMPs are broad </a:t>
            </a:r>
            <a:endParaRPr lang="en-US">
              <a:ea typeface="+mn-lt"/>
              <a:cs typeface="+mn-lt"/>
            </a:endParaRPr>
          </a:p>
          <a:p>
            <a:r>
              <a:rPr lang="en-US" sz="1100">
                <a:ea typeface="+mn-lt"/>
                <a:cs typeface="+mn-lt"/>
              </a:rPr>
              <a:t>and shallow with thick, native grass. The bottom acts as </a:t>
            </a:r>
            <a:endParaRPr lang="en-US">
              <a:ea typeface="+mn-lt"/>
              <a:cs typeface="+mn-lt"/>
            </a:endParaRPr>
          </a:p>
          <a:p>
            <a:r>
              <a:rPr lang="en-US" sz="1100">
                <a:ea typeface="+mn-lt"/>
                <a:cs typeface="+mn-lt"/>
              </a:rPr>
              <a:t>a natural pipe that guides water from a road, parking lot, </a:t>
            </a:r>
            <a:endParaRPr lang="en-US">
              <a:ea typeface="+mn-lt"/>
              <a:cs typeface="+mn-lt"/>
            </a:endParaRPr>
          </a:p>
          <a:p>
            <a:r>
              <a:rPr lang="en-US" sz="1100">
                <a:ea typeface="+mn-lt"/>
                <a:cs typeface="+mn-lt"/>
              </a:rPr>
              <a:t>or other properties. When the water is in the swale, it can </a:t>
            </a:r>
            <a:endParaRPr lang="en-US">
              <a:ea typeface="+mn-lt"/>
              <a:cs typeface="+mn-lt"/>
            </a:endParaRPr>
          </a:p>
          <a:p>
            <a:r>
              <a:rPr lang="en-US" sz="1100">
                <a:ea typeface="+mn-lt"/>
                <a:cs typeface="+mn-lt"/>
              </a:rPr>
              <a:t>soak into the ground and pollutants can filter out. A </a:t>
            </a:r>
            <a:endParaRPr lang="en-US">
              <a:ea typeface="+mn-lt"/>
              <a:cs typeface="+mn-lt"/>
            </a:endParaRPr>
          </a:p>
          <a:p>
            <a:r>
              <a:rPr lang="en-US" sz="1100">
                <a:ea typeface="+mn-lt"/>
                <a:cs typeface="+mn-lt"/>
              </a:rPr>
              <a:t>biofilter or bioswale will manage about 1-inch of </a:t>
            </a:r>
            <a:endParaRPr lang="en-US">
              <a:ea typeface="+mn-lt"/>
              <a:cs typeface="+mn-lt"/>
            </a:endParaRPr>
          </a:p>
          <a:p>
            <a:r>
              <a:rPr lang="en-US" sz="1100">
                <a:ea typeface="+mn-lt"/>
                <a:cs typeface="+mn-lt"/>
              </a:rPr>
              <a:t>stormwater and should drain completely about 24 hours </a:t>
            </a:r>
            <a:endParaRPr lang="en-US">
              <a:ea typeface="+mn-lt"/>
              <a:cs typeface="+mn-lt"/>
            </a:endParaRPr>
          </a:p>
          <a:p>
            <a:r>
              <a:rPr lang="en-US" sz="1100">
                <a:ea typeface="+mn-lt"/>
                <a:cs typeface="+mn-lt"/>
              </a:rPr>
              <a:t>after a storm.  Biofilters or bioswales will be located in </a:t>
            </a:r>
            <a:endParaRPr lang="en-US">
              <a:ea typeface="+mn-lt"/>
              <a:cs typeface="+mn-lt"/>
            </a:endParaRPr>
          </a:p>
          <a:p>
            <a:r>
              <a:rPr lang="en-US" sz="1100">
                <a:ea typeface="+mn-lt"/>
                <a:cs typeface="+mn-lt"/>
              </a:rPr>
              <a:t>stormwater management easements (SMEs), and will be </a:t>
            </a:r>
            <a:endParaRPr lang="en-US">
              <a:ea typeface="+mn-lt"/>
              <a:cs typeface="+mn-lt"/>
            </a:endParaRPr>
          </a:p>
          <a:p>
            <a:r>
              <a:rPr lang="en-US" sz="1100">
                <a:ea typeface="+mn-lt"/>
                <a:cs typeface="+mn-lt"/>
              </a:rPr>
              <a:t>easy to find using the ‘Catching Rain BMP’ app and typing in your property address. </a:t>
            </a:r>
            <a:endParaRPr lang="en-US">
              <a:cs typeface="Calibri"/>
            </a:endParaRPr>
          </a:p>
          <a:p>
            <a:r>
              <a:rPr lang="en-US" sz="1100">
                <a:ea typeface="+mn-lt"/>
                <a:cs typeface="+mn-lt"/>
              </a:rPr>
              <a:t>Most biofilters or bioswales will have five common components (see the figure below): </a:t>
            </a:r>
            <a:endParaRPr lang="en-US">
              <a:ea typeface="+mn-lt"/>
              <a:cs typeface="+mn-lt"/>
            </a:endParaRPr>
          </a:p>
        </p:txBody>
      </p:sp>
      <p:sp>
        <p:nvSpPr>
          <p:cNvPr id="21" name="Rectangle 20">
            <a:extLst>
              <a:ext uri="{FF2B5EF4-FFF2-40B4-BE49-F238E27FC236}">
                <a16:creationId xmlns:a16="http://schemas.microsoft.com/office/drawing/2014/main" id="{4672640D-35C2-62A5-40B9-EBA5509532E9}"/>
              </a:ext>
            </a:extLst>
          </p:cNvPr>
          <p:cNvSpPr/>
          <p:nvPr/>
        </p:nvSpPr>
        <p:spPr>
          <a:xfrm flipV="1">
            <a:off x="228601" y="3998478"/>
            <a:ext cx="6640752" cy="1"/>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2F2C61A-3FBC-E2BC-0D00-A43C3AB435DD}"/>
              </a:ext>
            </a:extLst>
          </p:cNvPr>
          <p:cNvSpPr txBox="1"/>
          <p:nvPr/>
        </p:nvSpPr>
        <p:spPr>
          <a:xfrm>
            <a:off x="7037614" y="1338943"/>
            <a:ext cx="2000249"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000" b="1">
                <a:solidFill>
                  <a:schemeClr val="accent1"/>
                </a:solidFill>
              </a:rPr>
              <a:t>What Are My Responsibilities?</a:t>
            </a:r>
            <a:endParaRPr lang="en-US" sz="1000">
              <a:solidFill>
                <a:schemeClr val="accent1"/>
              </a:solidFill>
            </a:endParaRPr>
          </a:p>
          <a:p>
            <a:r>
              <a:rPr lang="en-US" sz="1000"/>
              <a:t>Ongoing protection, inspection, and maintenance is important to the function of your BMP. Here are a few things to keep in mind: </a:t>
            </a:r>
            <a:endParaRPr lang="en-US" sz="1000">
              <a:cs typeface="Calibri" panose="020F0502020204030204"/>
            </a:endParaRPr>
          </a:p>
          <a:p>
            <a:pPr marL="171450" indent="-171450">
              <a:buFont typeface="Wingdings"/>
              <a:buChar char="Ø"/>
            </a:pPr>
            <a:r>
              <a:rPr lang="en-US" sz="1000"/>
              <a:t>BMPs located on your property according to the ‘Catching Rain BMP’ app must be inspected and cared for by you, the property owner. The requirements for inspection and maintenance presented in this document are supported by the City’s Ordinance in Chapter 53: Stormwater Management Department. </a:t>
            </a:r>
            <a:endParaRPr lang="en-US" sz="1000">
              <a:cs typeface="Calibri"/>
            </a:endParaRPr>
          </a:p>
          <a:p>
            <a:pPr marL="171450" indent="-171450">
              <a:buFont typeface="Wingdings"/>
              <a:buChar char="Ø"/>
            </a:pPr>
            <a:r>
              <a:rPr lang="en-US" sz="1000"/>
              <a:t>You can choose to hire others (like a landscape company) to perform inspection and maintenance activities, but you are ultimately responsible for inspection and maintenance. </a:t>
            </a:r>
            <a:endParaRPr lang="en-US" sz="1000">
              <a:cs typeface="Calibri" panose="020F0502020204030204"/>
            </a:endParaRPr>
          </a:p>
          <a:p>
            <a:pPr marL="171450" indent="-171450">
              <a:buFont typeface="Wingdings"/>
              <a:buChar char="Ø"/>
            </a:pPr>
            <a:r>
              <a:rPr lang="en-US" sz="1000"/>
              <a:t>City Utilities keeps track of your inspection and maintenance reports and may perform utility-led inspections when they see fit. If you don’t inspect and maintain your BMP, this violates the City’s Stormwater Ordinance and can result in fines, penalties, and requirements to fix your BMP. </a:t>
            </a:r>
            <a:endParaRPr lang="en-US" sz="1000">
              <a:cs typeface="Calibri"/>
            </a:endParaRPr>
          </a:p>
        </p:txBody>
      </p:sp>
      <p:sp>
        <p:nvSpPr>
          <p:cNvPr id="24" name="TextBox 23">
            <a:extLst>
              <a:ext uri="{FF2B5EF4-FFF2-40B4-BE49-F238E27FC236}">
                <a16:creationId xmlns:a16="http://schemas.microsoft.com/office/drawing/2014/main" id="{DDD93F09-95E7-DE59-5DA4-EE58476FC281}"/>
              </a:ext>
            </a:extLst>
          </p:cNvPr>
          <p:cNvSpPr txBox="1"/>
          <p:nvPr/>
        </p:nvSpPr>
        <p:spPr>
          <a:xfrm>
            <a:off x="179615" y="4093263"/>
            <a:ext cx="4294412" cy="19543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1. </a:t>
            </a:r>
            <a:r>
              <a:rPr lang="en-US" sz="1100" b="1">
                <a:solidFill>
                  <a:schemeClr val="accent1"/>
                </a:solidFill>
              </a:rPr>
              <a:t>Inlet structures</a:t>
            </a:r>
            <a:r>
              <a:rPr lang="en-US" sz="1100"/>
              <a:t> let water flow into the BMP. </a:t>
            </a:r>
            <a:endParaRPr lang="en-US" sz="1100">
              <a:cs typeface="Calibri"/>
            </a:endParaRPr>
          </a:p>
          <a:p>
            <a:r>
              <a:rPr lang="en-US" sz="1100"/>
              <a:t>2. </a:t>
            </a:r>
            <a:r>
              <a:rPr lang="en-US" sz="1100" b="1">
                <a:solidFill>
                  <a:schemeClr val="accent1"/>
                </a:solidFill>
              </a:rPr>
              <a:t>Pretreatment</a:t>
            </a:r>
            <a:r>
              <a:rPr lang="en-US" sz="1100"/>
              <a:t> areas remove trash, debris, and dirt </a:t>
            </a:r>
          </a:p>
          <a:p>
            <a:r>
              <a:rPr lang="en-US" sz="1100"/>
              <a:t>from stormwater flowing in. This helps to prevent </a:t>
            </a:r>
          </a:p>
          <a:p>
            <a:r>
              <a:rPr lang="en-US" sz="1100"/>
              <a:t>clogging of the main treatment area. </a:t>
            </a:r>
            <a:endParaRPr lang="en-US" sz="1100">
              <a:cs typeface="Calibri"/>
            </a:endParaRPr>
          </a:p>
          <a:p>
            <a:r>
              <a:rPr lang="en-US" sz="1100"/>
              <a:t>3. The </a:t>
            </a:r>
            <a:r>
              <a:rPr lang="en-US" sz="1100" b="1">
                <a:solidFill>
                  <a:schemeClr val="accent1"/>
                </a:solidFill>
              </a:rPr>
              <a:t>main treatment</a:t>
            </a:r>
            <a:r>
              <a:rPr lang="en-US" sz="1100"/>
              <a:t> area is where stormwater is </a:t>
            </a:r>
          </a:p>
          <a:p>
            <a:r>
              <a:rPr lang="en-US" sz="1100"/>
              <a:t>collected, so the water can be cleaned and drain at </a:t>
            </a:r>
          </a:p>
          <a:p>
            <a:r>
              <a:rPr lang="en-US" sz="1100"/>
              <a:t>a controlled speed. </a:t>
            </a:r>
            <a:endParaRPr lang="en-US" sz="1100">
              <a:cs typeface="Calibri"/>
            </a:endParaRPr>
          </a:p>
          <a:p>
            <a:r>
              <a:rPr lang="en-US" sz="1100"/>
              <a:t>4. </a:t>
            </a:r>
            <a:r>
              <a:rPr lang="en-US" sz="1100" b="1">
                <a:solidFill>
                  <a:schemeClr val="accent1"/>
                </a:solidFill>
              </a:rPr>
              <a:t>Emergency overflows</a:t>
            </a:r>
            <a:r>
              <a:rPr lang="en-US" sz="1100"/>
              <a:t> let water escape and flow </a:t>
            </a:r>
          </a:p>
          <a:p>
            <a:r>
              <a:rPr lang="en-US" sz="1100"/>
              <a:t>around the BMP during intense or long storms, without </a:t>
            </a:r>
          </a:p>
          <a:p>
            <a:r>
              <a:rPr lang="en-US" sz="1100"/>
              <a:t>flooding the surrounding area. </a:t>
            </a:r>
            <a:endParaRPr lang="en-US" sz="1100">
              <a:cs typeface="Calibri"/>
            </a:endParaRPr>
          </a:p>
          <a:p>
            <a:r>
              <a:rPr lang="en-US" sz="1100"/>
              <a:t>5. The </a:t>
            </a:r>
            <a:r>
              <a:rPr lang="en-US" sz="1100" b="1">
                <a:solidFill>
                  <a:schemeClr val="accent1"/>
                </a:solidFill>
              </a:rPr>
              <a:t>outlet structure</a:t>
            </a:r>
            <a:r>
              <a:rPr lang="en-US" sz="1100"/>
              <a:t> lets the cleaner water exit the BMP. </a:t>
            </a:r>
            <a:endParaRPr lang="en-US" sz="1100">
              <a:cs typeface="Calibri"/>
            </a:endParaRPr>
          </a:p>
        </p:txBody>
      </p:sp>
      <p:sp>
        <p:nvSpPr>
          <p:cNvPr id="26" name="Rectangle 25">
            <a:extLst>
              <a:ext uri="{FF2B5EF4-FFF2-40B4-BE49-F238E27FC236}">
                <a16:creationId xmlns:a16="http://schemas.microsoft.com/office/drawing/2014/main" id="{9A9823D6-DC45-C715-5673-18E4D2257AD6}"/>
              </a:ext>
            </a:extLst>
          </p:cNvPr>
          <p:cNvSpPr/>
          <p:nvPr/>
        </p:nvSpPr>
        <p:spPr>
          <a:xfrm flipH="1" flipV="1">
            <a:off x="6949005" y="1679862"/>
            <a:ext cx="4214" cy="4679246"/>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6DFDCBD-17EC-6D73-937D-47DFE9498E29}"/>
              </a:ext>
            </a:extLst>
          </p:cNvPr>
          <p:cNvPicPr>
            <a:picLocks noChangeAspect="1"/>
          </p:cNvPicPr>
          <p:nvPr/>
        </p:nvPicPr>
        <p:blipFill>
          <a:blip r:embed="rId4"/>
          <a:stretch>
            <a:fillRect/>
          </a:stretch>
        </p:blipFill>
        <p:spPr>
          <a:xfrm>
            <a:off x="3680187" y="1684087"/>
            <a:ext cx="3202003" cy="1830025"/>
          </a:xfrm>
          <a:prstGeom prst="rect">
            <a:avLst/>
          </a:prstGeom>
        </p:spPr>
      </p:pic>
    </p:spTree>
    <p:extLst>
      <p:ext uri="{BB962C8B-B14F-4D97-AF65-F5344CB8AC3E}">
        <p14:creationId xmlns:p14="http://schemas.microsoft.com/office/powerpoint/2010/main" val="42354951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AEDB4C58-40A7-FE19-7FD1-1752FE2312B8}"/>
              </a:ext>
            </a:extLst>
          </p:cNvPr>
          <p:cNvSpPr>
            <a:spLocks noGrp="1"/>
          </p:cNvSpPr>
          <p:nvPr>
            <p:ph idx="1"/>
          </p:nvPr>
        </p:nvSpPr>
        <p:spPr/>
        <p:txBody>
          <a:bodyPr/>
          <a:lstStyle/>
          <a:p>
            <a:endParaRPr lang="en-US"/>
          </a:p>
        </p:txBody>
      </p:sp>
      <p:pic>
        <p:nvPicPr>
          <p:cNvPr id="6" name="Picture 5" descr="A close-up of a letter&#10;&#10;Description automatically generated">
            <a:extLst>
              <a:ext uri="{FF2B5EF4-FFF2-40B4-BE49-F238E27FC236}">
                <a16:creationId xmlns:a16="http://schemas.microsoft.com/office/drawing/2014/main" id="{6D178D7F-3349-3086-B5B6-EA89944C75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376">
            <a:off x="1920580" y="261414"/>
            <a:ext cx="5100706" cy="65965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85045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B74D67-F9AB-3ACB-C3DF-9CD23A2D369D}"/>
              </a:ext>
            </a:extLst>
          </p:cNvPr>
          <p:cNvPicPr>
            <a:picLocks noChangeAspect="1"/>
          </p:cNvPicPr>
          <p:nvPr/>
        </p:nvPicPr>
        <p:blipFill>
          <a:blip r:embed="rId3"/>
          <a:stretch>
            <a:fillRect/>
          </a:stretch>
        </p:blipFill>
        <p:spPr>
          <a:xfrm>
            <a:off x="2502150" y="3918547"/>
            <a:ext cx="4366035" cy="1948193"/>
          </a:xfrm>
          <a:prstGeom prst="rect">
            <a:avLst/>
          </a:prstGeom>
        </p:spPr>
      </p:pic>
      <p:sp>
        <p:nvSpPr>
          <p:cNvPr id="3" name="Title 2">
            <a:extLst>
              <a:ext uri="{FF2B5EF4-FFF2-40B4-BE49-F238E27FC236}">
                <a16:creationId xmlns:a16="http://schemas.microsoft.com/office/drawing/2014/main" id="{B0F5B9D9-1AAB-CDAE-F861-6D2394AC665E}"/>
              </a:ext>
            </a:extLst>
          </p:cNvPr>
          <p:cNvSpPr>
            <a:spLocks noGrp="1"/>
          </p:cNvSpPr>
          <p:nvPr>
            <p:ph type="title"/>
          </p:nvPr>
        </p:nvSpPr>
        <p:spPr>
          <a:xfrm>
            <a:off x="391887" y="656721"/>
            <a:ext cx="6474278" cy="681314"/>
          </a:xfrm>
        </p:spPr>
        <p:txBody>
          <a:bodyPr>
            <a:normAutofit fontScale="90000"/>
          </a:bodyPr>
          <a:lstStyle/>
          <a:p>
            <a:pPr>
              <a:lnSpc>
                <a:spcPct val="100000"/>
              </a:lnSpc>
            </a:pPr>
            <a:r>
              <a:rPr lang="en-US" sz="2400"/>
              <a:t>Basin Systems - </a:t>
            </a:r>
            <a:br>
              <a:rPr lang="en-US" sz="2400">
                <a:cs typeface="Calibri"/>
              </a:rPr>
            </a:br>
            <a:r>
              <a:rPr lang="en-US">
                <a:cs typeface="Calibri"/>
              </a:rPr>
              <a:t>Bioretention Basics</a:t>
            </a:r>
            <a:br>
              <a:rPr lang="en-US"/>
            </a:br>
            <a:endParaRPr lang="en-US">
              <a:cs typeface="Calibri" panose="020F0502020204030204"/>
            </a:endParaRPr>
          </a:p>
        </p:txBody>
      </p:sp>
      <p:sp>
        <p:nvSpPr>
          <p:cNvPr id="17" name="TextBox 16">
            <a:extLst>
              <a:ext uri="{FF2B5EF4-FFF2-40B4-BE49-F238E27FC236}">
                <a16:creationId xmlns:a16="http://schemas.microsoft.com/office/drawing/2014/main" id="{752AE429-CCD6-D4AD-5B2D-9DBE298DF6C6}"/>
              </a:ext>
            </a:extLst>
          </p:cNvPr>
          <p:cNvSpPr txBox="1"/>
          <p:nvPr/>
        </p:nvSpPr>
        <p:spPr>
          <a:xfrm>
            <a:off x="179613" y="1681843"/>
            <a:ext cx="6743700"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ea typeface="+mn-lt"/>
                <a:cs typeface="+mn-lt"/>
              </a:rPr>
              <a:t>Bioretention</a:t>
            </a:r>
            <a:r>
              <a:rPr lang="en-US" sz="1100">
                <a:ea typeface="+mn-lt"/>
                <a:cs typeface="+mn-lt"/>
              </a:rPr>
              <a:t> is a Best Management Practice (BMP) that cleans </a:t>
            </a:r>
            <a:endParaRPr lang="en-US">
              <a:ea typeface="+mn-lt"/>
              <a:cs typeface="+mn-lt"/>
            </a:endParaRPr>
          </a:p>
          <a:p>
            <a:r>
              <a:rPr lang="en-US" sz="1100">
                <a:ea typeface="+mn-lt"/>
                <a:cs typeface="+mn-lt"/>
              </a:rPr>
              <a:t>pollution from stormwater. Bioretention areas are built as </a:t>
            </a:r>
            <a:endParaRPr lang="en-US">
              <a:ea typeface="+mn-lt"/>
              <a:cs typeface="+mn-lt"/>
            </a:endParaRPr>
          </a:p>
          <a:p>
            <a:r>
              <a:rPr lang="en-US" sz="1100">
                <a:ea typeface="+mn-lt"/>
                <a:cs typeface="+mn-lt"/>
              </a:rPr>
              <a:t>shallow, sunken areas that catch stormwater from surrounding </a:t>
            </a:r>
            <a:endParaRPr lang="en-US">
              <a:ea typeface="+mn-lt"/>
              <a:cs typeface="+mn-lt"/>
            </a:endParaRPr>
          </a:p>
          <a:p>
            <a:r>
              <a:rPr lang="en-US" sz="1100">
                <a:ea typeface="+mn-lt"/>
                <a:cs typeface="+mn-lt"/>
              </a:rPr>
              <a:t>property. The water soaks into the soil of the bioretention area. </a:t>
            </a:r>
            <a:endParaRPr lang="en-US">
              <a:ea typeface="+mn-lt"/>
              <a:cs typeface="+mn-lt"/>
            </a:endParaRPr>
          </a:p>
          <a:p>
            <a:r>
              <a:rPr lang="en-US" sz="1100">
                <a:ea typeface="+mn-lt"/>
                <a:cs typeface="+mn-lt"/>
              </a:rPr>
              <a:t>A common bioretention area will easily handle rainfall from </a:t>
            </a:r>
            <a:endParaRPr lang="en-US">
              <a:ea typeface="+mn-lt"/>
              <a:cs typeface="+mn-lt"/>
            </a:endParaRPr>
          </a:p>
          <a:p>
            <a:r>
              <a:rPr lang="en-US" sz="1100">
                <a:ea typeface="+mn-lt"/>
                <a:cs typeface="+mn-lt"/>
              </a:rPr>
              <a:t>small storms, and should drain completely 24-48 hours after a </a:t>
            </a:r>
            <a:endParaRPr lang="en-US">
              <a:ea typeface="+mn-lt"/>
              <a:cs typeface="+mn-lt"/>
            </a:endParaRPr>
          </a:p>
          <a:p>
            <a:r>
              <a:rPr lang="en-US" sz="1100">
                <a:ea typeface="+mn-lt"/>
                <a:cs typeface="+mn-lt"/>
              </a:rPr>
              <a:t>storm.  Bioretention is a great BMP to be used in median strips, </a:t>
            </a:r>
            <a:endParaRPr lang="en-US">
              <a:ea typeface="+mn-lt"/>
              <a:cs typeface="+mn-lt"/>
            </a:endParaRPr>
          </a:p>
          <a:p>
            <a:r>
              <a:rPr lang="en-US" sz="1100">
                <a:ea typeface="+mn-lt"/>
                <a:cs typeface="+mn-lt"/>
              </a:rPr>
              <a:t>parking lot islands, and landscaped swales. Bioretention areas </a:t>
            </a:r>
            <a:endParaRPr lang="en-US">
              <a:ea typeface="+mn-lt"/>
              <a:cs typeface="+mn-lt"/>
            </a:endParaRPr>
          </a:p>
          <a:p>
            <a:r>
              <a:rPr lang="en-US" sz="1100">
                <a:ea typeface="+mn-lt"/>
                <a:cs typeface="+mn-lt"/>
              </a:rPr>
              <a:t>will be located in stormwater management easements (SMEs), </a:t>
            </a:r>
            <a:endParaRPr lang="en-US">
              <a:ea typeface="+mn-lt"/>
              <a:cs typeface="+mn-lt"/>
            </a:endParaRPr>
          </a:p>
          <a:p>
            <a:r>
              <a:rPr lang="en-US" sz="1100">
                <a:ea typeface="+mn-lt"/>
                <a:cs typeface="+mn-lt"/>
              </a:rPr>
              <a:t>and will be easy to find using the ‘Catching Rain BMP’ app and </a:t>
            </a:r>
            <a:endParaRPr lang="en-US">
              <a:ea typeface="+mn-lt"/>
              <a:cs typeface="+mn-lt"/>
            </a:endParaRPr>
          </a:p>
          <a:p>
            <a:r>
              <a:rPr lang="en-US" sz="1100">
                <a:ea typeface="+mn-lt"/>
                <a:cs typeface="+mn-lt"/>
              </a:rPr>
              <a:t>typing in your property address. </a:t>
            </a:r>
            <a:endParaRPr lang="en-US">
              <a:ea typeface="+mn-lt"/>
              <a:cs typeface="+mn-lt"/>
            </a:endParaRPr>
          </a:p>
          <a:p>
            <a:r>
              <a:rPr lang="en-US" sz="1100">
                <a:ea typeface="+mn-lt"/>
                <a:cs typeface="+mn-lt"/>
              </a:rPr>
              <a:t>Most bioretention areas will have five basic parts (see the figure below): </a:t>
            </a:r>
            <a:endParaRPr lang="en-US">
              <a:ea typeface="+mn-lt"/>
              <a:cs typeface="+mn-lt"/>
            </a:endParaRPr>
          </a:p>
        </p:txBody>
      </p:sp>
      <p:sp>
        <p:nvSpPr>
          <p:cNvPr id="21" name="Rectangle 20">
            <a:extLst>
              <a:ext uri="{FF2B5EF4-FFF2-40B4-BE49-F238E27FC236}">
                <a16:creationId xmlns:a16="http://schemas.microsoft.com/office/drawing/2014/main" id="{4672640D-35C2-62A5-40B9-EBA5509532E9}"/>
              </a:ext>
            </a:extLst>
          </p:cNvPr>
          <p:cNvSpPr/>
          <p:nvPr/>
        </p:nvSpPr>
        <p:spPr>
          <a:xfrm flipV="1">
            <a:off x="228601" y="3824953"/>
            <a:ext cx="6640752" cy="1"/>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2F2C61A-3FBC-E2BC-0D00-A43C3AB435DD}"/>
              </a:ext>
            </a:extLst>
          </p:cNvPr>
          <p:cNvSpPr txBox="1"/>
          <p:nvPr/>
        </p:nvSpPr>
        <p:spPr>
          <a:xfrm>
            <a:off x="7037614" y="1338943"/>
            <a:ext cx="2000249"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000" b="1">
                <a:solidFill>
                  <a:schemeClr val="accent1"/>
                </a:solidFill>
              </a:rPr>
              <a:t>What Are My Responsibilities?</a:t>
            </a:r>
            <a:endParaRPr lang="en-US" sz="1000">
              <a:solidFill>
                <a:schemeClr val="accent1"/>
              </a:solidFill>
            </a:endParaRPr>
          </a:p>
          <a:p>
            <a:r>
              <a:rPr lang="en-US" sz="1000"/>
              <a:t>Ongoing protection, inspection, and maintenance is important to the function of your BMP. Here are a few things to keep in mind: </a:t>
            </a:r>
            <a:endParaRPr lang="en-US" sz="1000">
              <a:cs typeface="Calibri" panose="020F0502020204030204"/>
            </a:endParaRPr>
          </a:p>
          <a:p>
            <a:pPr marL="171450" indent="-171450">
              <a:buFont typeface="Wingdings"/>
              <a:buChar char="Ø"/>
            </a:pPr>
            <a:r>
              <a:rPr lang="en-US" sz="1000"/>
              <a:t>BMPs located on your property according to the ‘Catching Rain BMP’ app must be inspected and cared for by you, the property owner. The requirements for inspection and maintenance presented in this document are supported by the City’s Ordinance in Chapter 53: Stormwater Management Department. </a:t>
            </a:r>
            <a:endParaRPr lang="en-US" sz="1000">
              <a:cs typeface="Calibri"/>
            </a:endParaRPr>
          </a:p>
          <a:p>
            <a:pPr marL="171450" indent="-171450">
              <a:buFont typeface="Wingdings"/>
              <a:buChar char="Ø"/>
            </a:pPr>
            <a:r>
              <a:rPr lang="en-US" sz="1000"/>
              <a:t>You can choose to hire others (like a landscape company) to perform inspection and maintenance activities, but you are ultimately responsible for inspection and maintenance. </a:t>
            </a:r>
            <a:endParaRPr lang="en-US" sz="1000">
              <a:cs typeface="Calibri" panose="020F0502020204030204"/>
            </a:endParaRPr>
          </a:p>
          <a:p>
            <a:pPr marL="171450" indent="-171450">
              <a:buFont typeface="Wingdings"/>
              <a:buChar char="Ø"/>
            </a:pPr>
            <a:r>
              <a:rPr lang="en-US" sz="1000"/>
              <a:t>City Utilities keeps track of your inspection and maintenance reports and may perform utility-led inspections when they see fit. If you don’t inspect and maintain your BMP, this violates the City’s Stormwater Ordinance and can result in fines, penalties, and requirements to fix your BMP. </a:t>
            </a:r>
            <a:endParaRPr lang="en-US" sz="1000">
              <a:cs typeface="Calibri"/>
            </a:endParaRPr>
          </a:p>
        </p:txBody>
      </p:sp>
      <p:sp>
        <p:nvSpPr>
          <p:cNvPr id="24" name="TextBox 23">
            <a:extLst>
              <a:ext uri="{FF2B5EF4-FFF2-40B4-BE49-F238E27FC236}">
                <a16:creationId xmlns:a16="http://schemas.microsoft.com/office/drawing/2014/main" id="{DDD93F09-95E7-DE59-5DA4-EE58476FC281}"/>
              </a:ext>
            </a:extLst>
          </p:cNvPr>
          <p:cNvSpPr txBox="1"/>
          <p:nvPr/>
        </p:nvSpPr>
        <p:spPr>
          <a:xfrm>
            <a:off x="224882" y="3919738"/>
            <a:ext cx="4528293"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1. </a:t>
            </a:r>
            <a:r>
              <a:rPr lang="en-US" sz="1100" b="1">
                <a:solidFill>
                  <a:schemeClr val="accent1"/>
                </a:solidFill>
              </a:rPr>
              <a:t>Inlet structures</a:t>
            </a:r>
            <a:r>
              <a:rPr lang="en-US" sz="1100"/>
              <a:t> let water flow into </a:t>
            </a:r>
          </a:p>
          <a:p>
            <a:r>
              <a:rPr lang="en-US" sz="1100"/>
              <a:t>the BMP. </a:t>
            </a:r>
            <a:endParaRPr lang="en-US" sz="1100">
              <a:cs typeface="Calibri"/>
            </a:endParaRPr>
          </a:p>
          <a:p>
            <a:r>
              <a:rPr lang="en-US" sz="1100"/>
              <a:t>2. </a:t>
            </a:r>
            <a:r>
              <a:rPr lang="en-US" sz="1100" b="1">
                <a:solidFill>
                  <a:schemeClr val="accent1"/>
                </a:solidFill>
              </a:rPr>
              <a:t>Pretreatment</a:t>
            </a:r>
            <a:r>
              <a:rPr lang="en-US" sz="1100"/>
              <a:t> areas remove trash, </a:t>
            </a:r>
          </a:p>
          <a:p>
            <a:r>
              <a:rPr lang="en-US" sz="1100"/>
              <a:t>debris, and dirt from stormwater </a:t>
            </a:r>
          </a:p>
          <a:p>
            <a:r>
              <a:rPr lang="en-US" sz="1100"/>
              <a:t>flowing in. This helps to prevent clogging </a:t>
            </a:r>
          </a:p>
          <a:p>
            <a:r>
              <a:rPr lang="en-US" sz="1100"/>
              <a:t>of the main treatment area. </a:t>
            </a:r>
            <a:endParaRPr lang="en-US" sz="1100">
              <a:cs typeface="Calibri"/>
            </a:endParaRPr>
          </a:p>
          <a:p>
            <a:r>
              <a:rPr lang="en-US" sz="1100"/>
              <a:t>3. The </a:t>
            </a:r>
            <a:r>
              <a:rPr lang="en-US" sz="1100" b="1">
                <a:solidFill>
                  <a:schemeClr val="accent1"/>
                </a:solidFill>
              </a:rPr>
              <a:t>main treatment</a:t>
            </a:r>
            <a:r>
              <a:rPr lang="en-US" sz="1100"/>
              <a:t> area is where stormwater is </a:t>
            </a:r>
          </a:p>
          <a:p>
            <a:r>
              <a:rPr lang="en-US" sz="1100"/>
              <a:t>collected, so the water can be cleaned and drain at a </a:t>
            </a:r>
          </a:p>
          <a:p>
            <a:r>
              <a:rPr lang="en-US" sz="1100"/>
              <a:t>controlled speed. </a:t>
            </a:r>
            <a:endParaRPr lang="en-US" sz="1100">
              <a:cs typeface="Calibri"/>
            </a:endParaRPr>
          </a:p>
          <a:p>
            <a:r>
              <a:rPr lang="en-US" sz="1100"/>
              <a:t>4. </a:t>
            </a:r>
            <a:r>
              <a:rPr lang="en-US" sz="1100" b="1">
                <a:solidFill>
                  <a:schemeClr val="accent1"/>
                </a:solidFill>
              </a:rPr>
              <a:t>Emergency overflows</a:t>
            </a:r>
            <a:r>
              <a:rPr lang="en-US" sz="1100"/>
              <a:t> let water escape and flow around the </a:t>
            </a:r>
            <a:endParaRPr lang="en-US" sz="1100">
              <a:cs typeface="Calibri"/>
            </a:endParaRPr>
          </a:p>
          <a:p>
            <a:r>
              <a:rPr lang="en-US" sz="1100"/>
              <a:t>BMP during intense or long storms, without flooding the surrounding area. </a:t>
            </a:r>
            <a:endParaRPr lang="en-US" sz="1100">
              <a:cs typeface="Calibri"/>
            </a:endParaRPr>
          </a:p>
          <a:p>
            <a:r>
              <a:rPr lang="en-US" sz="1100"/>
              <a:t>5. The </a:t>
            </a:r>
            <a:r>
              <a:rPr lang="en-US" sz="1100" b="1">
                <a:solidFill>
                  <a:schemeClr val="accent1"/>
                </a:solidFill>
              </a:rPr>
              <a:t>outlet structure</a:t>
            </a:r>
            <a:r>
              <a:rPr lang="en-US" sz="1100"/>
              <a:t> lets the cleaner water exit the BMP. </a:t>
            </a:r>
            <a:endParaRPr lang="en-US" sz="1100">
              <a:cs typeface="Calibri"/>
            </a:endParaRPr>
          </a:p>
        </p:txBody>
      </p:sp>
      <p:sp>
        <p:nvSpPr>
          <p:cNvPr id="26" name="Rectangle 25">
            <a:extLst>
              <a:ext uri="{FF2B5EF4-FFF2-40B4-BE49-F238E27FC236}">
                <a16:creationId xmlns:a16="http://schemas.microsoft.com/office/drawing/2014/main" id="{9A9823D6-DC45-C715-5673-18E4D2257AD6}"/>
              </a:ext>
            </a:extLst>
          </p:cNvPr>
          <p:cNvSpPr/>
          <p:nvPr/>
        </p:nvSpPr>
        <p:spPr>
          <a:xfrm flipH="1" flipV="1">
            <a:off x="6949005" y="1679862"/>
            <a:ext cx="4214" cy="4679246"/>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CE7B02C-FE48-66B9-566F-20F8F2CF9DEB}"/>
              </a:ext>
            </a:extLst>
          </p:cNvPr>
          <p:cNvPicPr>
            <a:picLocks noChangeAspect="1"/>
          </p:cNvPicPr>
          <p:nvPr/>
        </p:nvPicPr>
        <p:blipFill>
          <a:blip r:embed="rId4"/>
          <a:stretch>
            <a:fillRect/>
          </a:stretch>
        </p:blipFill>
        <p:spPr>
          <a:xfrm>
            <a:off x="3992153" y="1717046"/>
            <a:ext cx="2872307" cy="1749017"/>
          </a:xfrm>
          <a:prstGeom prst="rect">
            <a:avLst/>
          </a:prstGeom>
        </p:spPr>
      </p:pic>
    </p:spTree>
    <p:extLst>
      <p:ext uri="{BB962C8B-B14F-4D97-AF65-F5344CB8AC3E}">
        <p14:creationId xmlns:p14="http://schemas.microsoft.com/office/powerpoint/2010/main" val="4179368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EFFDC2-AC01-7E61-5FF6-1A97B98A1A5E}"/>
              </a:ext>
            </a:extLst>
          </p:cNvPr>
          <p:cNvPicPr>
            <a:picLocks noChangeAspect="1"/>
          </p:cNvPicPr>
          <p:nvPr/>
        </p:nvPicPr>
        <p:blipFill>
          <a:blip r:embed="rId3"/>
          <a:stretch>
            <a:fillRect/>
          </a:stretch>
        </p:blipFill>
        <p:spPr>
          <a:xfrm>
            <a:off x="3124576" y="4138423"/>
            <a:ext cx="3822827" cy="1878124"/>
          </a:xfrm>
          <a:prstGeom prst="rect">
            <a:avLst/>
          </a:prstGeom>
        </p:spPr>
      </p:pic>
      <p:sp>
        <p:nvSpPr>
          <p:cNvPr id="3" name="Title 2">
            <a:extLst>
              <a:ext uri="{FF2B5EF4-FFF2-40B4-BE49-F238E27FC236}">
                <a16:creationId xmlns:a16="http://schemas.microsoft.com/office/drawing/2014/main" id="{B0F5B9D9-1AAB-CDAE-F861-6D2394AC665E}"/>
              </a:ext>
            </a:extLst>
          </p:cNvPr>
          <p:cNvSpPr>
            <a:spLocks noGrp="1"/>
          </p:cNvSpPr>
          <p:nvPr>
            <p:ph type="title"/>
          </p:nvPr>
        </p:nvSpPr>
        <p:spPr>
          <a:xfrm>
            <a:off x="391887" y="656721"/>
            <a:ext cx="6474278" cy="681314"/>
          </a:xfrm>
        </p:spPr>
        <p:txBody>
          <a:bodyPr>
            <a:normAutofit fontScale="90000"/>
          </a:bodyPr>
          <a:lstStyle/>
          <a:p>
            <a:pPr>
              <a:lnSpc>
                <a:spcPct val="100000"/>
              </a:lnSpc>
            </a:pPr>
            <a:r>
              <a:rPr lang="en-US" sz="2300"/>
              <a:t>Basin Systems - </a:t>
            </a:r>
            <a:br>
              <a:rPr lang="en-US" sz="2400">
                <a:cs typeface="Calibri"/>
              </a:rPr>
            </a:br>
            <a:r>
              <a:rPr lang="en-US">
                <a:cs typeface="Calibri"/>
              </a:rPr>
              <a:t>Constructed Wetland Basics</a:t>
            </a:r>
            <a:br>
              <a:rPr lang="en-US"/>
            </a:br>
            <a:endParaRPr lang="en-US">
              <a:cs typeface="Calibri" panose="020F0502020204030204"/>
            </a:endParaRPr>
          </a:p>
        </p:txBody>
      </p:sp>
      <p:sp>
        <p:nvSpPr>
          <p:cNvPr id="17" name="TextBox 16">
            <a:extLst>
              <a:ext uri="{FF2B5EF4-FFF2-40B4-BE49-F238E27FC236}">
                <a16:creationId xmlns:a16="http://schemas.microsoft.com/office/drawing/2014/main" id="{752AE429-CCD6-D4AD-5B2D-9DBE298DF6C6}"/>
              </a:ext>
            </a:extLst>
          </p:cNvPr>
          <p:cNvSpPr txBox="1"/>
          <p:nvPr/>
        </p:nvSpPr>
        <p:spPr>
          <a:xfrm>
            <a:off x="224880" y="1681843"/>
            <a:ext cx="4887740" cy="22929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ea typeface="+mn-lt"/>
                <a:cs typeface="+mn-lt"/>
              </a:rPr>
              <a:t>Constructed Wetlands</a:t>
            </a:r>
            <a:r>
              <a:rPr lang="en-US" sz="1100">
                <a:ea typeface="+mn-lt"/>
                <a:cs typeface="+mn-lt"/>
              </a:rPr>
              <a:t> can act as Best Management Practices </a:t>
            </a:r>
            <a:endParaRPr lang="en-US">
              <a:ea typeface="+mn-lt"/>
              <a:cs typeface="+mn-lt"/>
            </a:endParaRPr>
          </a:p>
          <a:p>
            <a:r>
              <a:rPr lang="en-US" sz="1100">
                <a:ea typeface="+mn-lt"/>
                <a:cs typeface="+mn-lt"/>
              </a:rPr>
              <a:t>(BMPs) that catch stormwater runoff and let it go over about </a:t>
            </a:r>
            <a:endParaRPr lang="en-US">
              <a:ea typeface="+mn-lt"/>
              <a:cs typeface="+mn-lt"/>
            </a:endParaRPr>
          </a:p>
          <a:p>
            <a:r>
              <a:rPr lang="en-US" sz="1100">
                <a:ea typeface="+mn-lt"/>
                <a:cs typeface="+mn-lt"/>
              </a:rPr>
              <a:t>40 hours. Wetlands should be at least 18-inches deep and hold </a:t>
            </a:r>
            <a:endParaRPr lang="en-US">
              <a:ea typeface="+mn-lt"/>
              <a:cs typeface="+mn-lt"/>
            </a:endParaRPr>
          </a:p>
          <a:p>
            <a:r>
              <a:rPr lang="en-US" sz="1100">
                <a:ea typeface="+mn-lt"/>
                <a:cs typeface="+mn-lt"/>
              </a:rPr>
              <a:t>water. Constructed wetlands differ from a wet extended </a:t>
            </a:r>
            <a:endParaRPr lang="en-US">
              <a:ea typeface="+mn-lt"/>
              <a:cs typeface="+mn-lt"/>
            </a:endParaRPr>
          </a:p>
          <a:p>
            <a:r>
              <a:rPr lang="en-US" sz="1100">
                <a:ea typeface="+mn-lt"/>
                <a:cs typeface="+mn-lt"/>
              </a:rPr>
              <a:t>detention basin because it isn’t as deep. Plants in the wetland </a:t>
            </a:r>
            <a:endParaRPr lang="en-US">
              <a:ea typeface="+mn-lt"/>
              <a:cs typeface="+mn-lt"/>
            </a:endParaRPr>
          </a:p>
          <a:p>
            <a:r>
              <a:rPr lang="en-US" sz="1100">
                <a:ea typeface="+mn-lt"/>
                <a:cs typeface="+mn-lt"/>
              </a:rPr>
              <a:t>remove pollution from runoff by filtering the water through </a:t>
            </a:r>
            <a:endParaRPr lang="en-US">
              <a:ea typeface="+mn-lt"/>
              <a:cs typeface="+mn-lt"/>
            </a:endParaRPr>
          </a:p>
          <a:p>
            <a:r>
              <a:rPr lang="en-US" sz="1100">
                <a:ea typeface="+mn-lt"/>
                <a:cs typeface="+mn-lt"/>
              </a:rPr>
              <a:t>their roots. Wetlands let the stormwater settle, along with any </a:t>
            </a:r>
            <a:endParaRPr lang="en-US">
              <a:ea typeface="+mn-lt"/>
              <a:cs typeface="+mn-lt"/>
            </a:endParaRPr>
          </a:p>
          <a:p>
            <a:r>
              <a:rPr lang="en-US" sz="1100">
                <a:ea typeface="+mn-lt"/>
                <a:cs typeface="+mn-lt"/>
              </a:rPr>
              <a:t>pollution. This means that polluted water doesn’t make it to </a:t>
            </a:r>
            <a:endParaRPr lang="en-US">
              <a:ea typeface="+mn-lt"/>
              <a:cs typeface="+mn-lt"/>
            </a:endParaRPr>
          </a:p>
          <a:p>
            <a:r>
              <a:rPr lang="en-US" sz="1100">
                <a:ea typeface="+mn-lt"/>
                <a:cs typeface="+mn-lt"/>
              </a:rPr>
              <a:t>the storm drain or stream. Constructed wetlands will be located </a:t>
            </a:r>
            <a:endParaRPr lang="en-US">
              <a:ea typeface="+mn-lt"/>
              <a:cs typeface="+mn-lt"/>
            </a:endParaRPr>
          </a:p>
          <a:p>
            <a:r>
              <a:rPr lang="en-US" sz="1100">
                <a:ea typeface="+mn-lt"/>
                <a:cs typeface="+mn-lt"/>
              </a:rPr>
              <a:t>in stormwater management easements (SMEs), and will be easy </a:t>
            </a:r>
            <a:endParaRPr lang="en-US">
              <a:ea typeface="+mn-lt"/>
              <a:cs typeface="+mn-lt"/>
            </a:endParaRPr>
          </a:p>
          <a:p>
            <a:r>
              <a:rPr lang="en-US" sz="1100">
                <a:ea typeface="+mn-lt"/>
                <a:cs typeface="+mn-lt"/>
              </a:rPr>
              <a:t>to find using the ‘Catching Rain BMP’ app and typing in your </a:t>
            </a:r>
            <a:endParaRPr lang="en-US">
              <a:ea typeface="+mn-lt"/>
              <a:cs typeface="+mn-lt"/>
            </a:endParaRPr>
          </a:p>
          <a:p>
            <a:r>
              <a:rPr lang="en-US" sz="1100">
                <a:ea typeface="+mn-lt"/>
                <a:cs typeface="+mn-lt"/>
              </a:rPr>
              <a:t>property address. </a:t>
            </a:r>
            <a:endParaRPr lang="en-US">
              <a:ea typeface="+mn-lt"/>
              <a:cs typeface="+mn-lt"/>
            </a:endParaRPr>
          </a:p>
          <a:p>
            <a:r>
              <a:rPr lang="en-US" sz="1100">
                <a:ea typeface="+mn-lt"/>
                <a:cs typeface="+mn-lt"/>
              </a:rPr>
              <a:t>Most constructed wetlands will have five basic parts (see the figure below): </a:t>
            </a:r>
            <a:endParaRPr lang="en-US"/>
          </a:p>
        </p:txBody>
      </p:sp>
      <p:sp>
        <p:nvSpPr>
          <p:cNvPr id="21" name="Rectangle 20">
            <a:extLst>
              <a:ext uri="{FF2B5EF4-FFF2-40B4-BE49-F238E27FC236}">
                <a16:creationId xmlns:a16="http://schemas.microsoft.com/office/drawing/2014/main" id="{4672640D-35C2-62A5-40B9-EBA5509532E9}"/>
              </a:ext>
            </a:extLst>
          </p:cNvPr>
          <p:cNvSpPr/>
          <p:nvPr/>
        </p:nvSpPr>
        <p:spPr>
          <a:xfrm flipV="1">
            <a:off x="228601" y="3990933"/>
            <a:ext cx="6640752" cy="1"/>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2F2C61A-3FBC-E2BC-0D00-A43C3AB435DD}"/>
              </a:ext>
            </a:extLst>
          </p:cNvPr>
          <p:cNvSpPr txBox="1"/>
          <p:nvPr/>
        </p:nvSpPr>
        <p:spPr>
          <a:xfrm>
            <a:off x="7037614" y="1338943"/>
            <a:ext cx="2000249"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000" b="1">
                <a:solidFill>
                  <a:schemeClr val="accent1"/>
                </a:solidFill>
              </a:rPr>
              <a:t>What Are My Responsibilities?</a:t>
            </a:r>
            <a:endParaRPr lang="en-US" sz="1000">
              <a:solidFill>
                <a:schemeClr val="accent1"/>
              </a:solidFill>
            </a:endParaRPr>
          </a:p>
          <a:p>
            <a:r>
              <a:rPr lang="en-US" sz="1000"/>
              <a:t>Ongoing protection, inspection, and maintenance is important to the function of your BMP. Here are a few things to keep in mind: </a:t>
            </a:r>
            <a:endParaRPr lang="en-US" sz="1000">
              <a:cs typeface="Calibri" panose="020F0502020204030204"/>
            </a:endParaRPr>
          </a:p>
          <a:p>
            <a:pPr marL="171450" indent="-171450">
              <a:buFont typeface="Wingdings"/>
              <a:buChar char="Ø"/>
            </a:pPr>
            <a:r>
              <a:rPr lang="en-US" sz="1000"/>
              <a:t>BMPs located on your property according to the ‘Catching Rain BMP’ app must be inspected and cared for by you, the property owner. The requirements for inspection and maintenance presented in this document are supported by the City’s Ordinance in Chapter 53: Stormwater Management Department. </a:t>
            </a:r>
            <a:endParaRPr lang="en-US" sz="1000">
              <a:cs typeface="Calibri"/>
            </a:endParaRPr>
          </a:p>
          <a:p>
            <a:pPr marL="171450" indent="-171450">
              <a:buFont typeface="Wingdings"/>
              <a:buChar char="Ø"/>
            </a:pPr>
            <a:r>
              <a:rPr lang="en-US" sz="1000"/>
              <a:t>You can choose to hire others (like a landscape company) to perform inspection and maintenance activities, but you are ultimately responsible for inspection and maintenance. </a:t>
            </a:r>
            <a:endParaRPr lang="en-US" sz="1000">
              <a:cs typeface="Calibri" panose="020F0502020204030204"/>
            </a:endParaRPr>
          </a:p>
          <a:p>
            <a:pPr marL="171450" indent="-171450">
              <a:buFont typeface="Wingdings"/>
              <a:buChar char="Ø"/>
            </a:pPr>
            <a:r>
              <a:rPr lang="en-US" sz="1000"/>
              <a:t>City Utilities keeps track of your inspection and maintenance reports and may perform utility-led inspections when they see fit. If you don’t inspect and maintain your BMP, this violates the City’s Stormwater Ordinance and can result in fines, penalties, and requirements to fix your BMP. </a:t>
            </a:r>
            <a:endParaRPr lang="en-US" sz="1000">
              <a:cs typeface="Calibri"/>
            </a:endParaRPr>
          </a:p>
        </p:txBody>
      </p:sp>
      <p:sp>
        <p:nvSpPr>
          <p:cNvPr id="24" name="TextBox 23">
            <a:extLst>
              <a:ext uri="{FF2B5EF4-FFF2-40B4-BE49-F238E27FC236}">
                <a16:creationId xmlns:a16="http://schemas.microsoft.com/office/drawing/2014/main" id="{DDD93F09-95E7-DE59-5DA4-EE58476FC281}"/>
              </a:ext>
            </a:extLst>
          </p:cNvPr>
          <p:cNvSpPr txBox="1"/>
          <p:nvPr/>
        </p:nvSpPr>
        <p:spPr>
          <a:xfrm>
            <a:off x="224882" y="4078174"/>
            <a:ext cx="4249145" cy="19996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1. </a:t>
            </a:r>
            <a:r>
              <a:rPr lang="en-US" sz="1100" b="1">
                <a:solidFill>
                  <a:schemeClr val="accent1"/>
                </a:solidFill>
              </a:rPr>
              <a:t>Inlet structures</a:t>
            </a:r>
            <a:r>
              <a:rPr lang="en-US" sz="1100"/>
              <a:t> let water flow into the BMP. </a:t>
            </a:r>
            <a:endParaRPr lang="en-US" sz="1100">
              <a:cs typeface="Calibri"/>
            </a:endParaRPr>
          </a:p>
          <a:p>
            <a:r>
              <a:rPr lang="en-US" sz="1100"/>
              <a:t>2. </a:t>
            </a:r>
            <a:r>
              <a:rPr lang="en-US" sz="1100" b="1">
                <a:solidFill>
                  <a:schemeClr val="accent1"/>
                </a:solidFill>
              </a:rPr>
              <a:t>Pretreatment</a:t>
            </a:r>
            <a:r>
              <a:rPr lang="en-US" sz="1100"/>
              <a:t> areas remove trash, debris, and </a:t>
            </a:r>
          </a:p>
          <a:p>
            <a:r>
              <a:rPr lang="en-US" sz="1100"/>
              <a:t>dirt from stormwater flowing in. This helps to </a:t>
            </a:r>
          </a:p>
          <a:p>
            <a:r>
              <a:rPr lang="en-US" sz="1100"/>
              <a:t>prevent clogging of the main treatment area. </a:t>
            </a:r>
            <a:endParaRPr lang="en-US" sz="1100">
              <a:cs typeface="Calibri"/>
            </a:endParaRPr>
          </a:p>
          <a:p>
            <a:r>
              <a:rPr lang="en-US" sz="1100"/>
              <a:t>3. The </a:t>
            </a:r>
            <a:r>
              <a:rPr lang="en-US" sz="1100" b="1">
                <a:solidFill>
                  <a:schemeClr val="accent1"/>
                </a:solidFill>
              </a:rPr>
              <a:t>main treatment</a:t>
            </a:r>
            <a:r>
              <a:rPr lang="en-US" sz="1100"/>
              <a:t> area is where stormwater </a:t>
            </a:r>
          </a:p>
          <a:p>
            <a:r>
              <a:rPr lang="en-US" sz="1100"/>
              <a:t>is collected, so the water can be cleaned and drain </a:t>
            </a:r>
          </a:p>
          <a:p>
            <a:r>
              <a:rPr lang="en-US" sz="1100"/>
              <a:t>at a controlled speed. </a:t>
            </a:r>
            <a:endParaRPr lang="en-US" sz="1100">
              <a:cs typeface="Calibri"/>
            </a:endParaRPr>
          </a:p>
          <a:p>
            <a:r>
              <a:rPr lang="en-US" sz="1100"/>
              <a:t>4. </a:t>
            </a:r>
            <a:r>
              <a:rPr lang="en-US" sz="1100" b="1">
                <a:solidFill>
                  <a:schemeClr val="accent1"/>
                </a:solidFill>
              </a:rPr>
              <a:t>Emergency overflows</a:t>
            </a:r>
            <a:r>
              <a:rPr lang="en-US" sz="1100"/>
              <a:t> let water escape and flow </a:t>
            </a:r>
          </a:p>
          <a:p>
            <a:r>
              <a:rPr lang="en-US" sz="1100"/>
              <a:t>around the BMP during intense or long storms, </a:t>
            </a:r>
          </a:p>
          <a:p>
            <a:r>
              <a:rPr lang="en-US" sz="1100"/>
              <a:t>without flooding the surrounding area. </a:t>
            </a:r>
            <a:endParaRPr lang="en-US" sz="1100">
              <a:cs typeface="Calibri"/>
            </a:endParaRPr>
          </a:p>
          <a:p>
            <a:r>
              <a:rPr lang="en-US" sz="1100"/>
              <a:t>5. The </a:t>
            </a:r>
            <a:r>
              <a:rPr lang="en-US" sz="1100" b="1">
                <a:solidFill>
                  <a:schemeClr val="accent1"/>
                </a:solidFill>
              </a:rPr>
              <a:t>outlet structure</a:t>
            </a:r>
            <a:r>
              <a:rPr lang="en-US" sz="1100"/>
              <a:t> lets the cleaner water exit the BMP. </a:t>
            </a:r>
            <a:endParaRPr lang="en-US" sz="1100">
              <a:cs typeface="Calibri"/>
            </a:endParaRPr>
          </a:p>
        </p:txBody>
      </p:sp>
      <p:sp>
        <p:nvSpPr>
          <p:cNvPr id="26" name="Rectangle 25">
            <a:extLst>
              <a:ext uri="{FF2B5EF4-FFF2-40B4-BE49-F238E27FC236}">
                <a16:creationId xmlns:a16="http://schemas.microsoft.com/office/drawing/2014/main" id="{9A9823D6-DC45-C715-5673-18E4D2257AD6}"/>
              </a:ext>
            </a:extLst>
          </p:cNvPr>
          <p:cNvSpPr/>
          <p:nvPr/>
        </p:nvSpPr>
        <p:spPr>
          <a:xfrm flipH="1" flipV="1">
            <a:off x="6949005" y="1679862"/>
            <a:ext cx="4214" cy="4679246"/>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BA90C20-697B-7F83-C430-D2BA902D3454}"/>
              </a:ext>
            </a:extLst>
          </p:cNvPr>
          <p:cNvPicPr>
            <a:picLocks noChangeAspect="1"/>
          </p:cNvPicPr>
          <p:nvPr/>
        </p:nvPicPr>
        <p:blipFill>
          <a:blip r:embed="rId4"/>
          <a:stretch>
            <a:fillRect/>
          </a:stretch>
        </p:blipFill>
        <p:spPr>
          <a:xfrm>
            <a:off x="4066797" y="1712756"/>
            <a:ext cx="2806009" cy="1953757"/>
          </a:xfrm>
          <a:prstGeom prst="rect">
            <a:avLst/>
          </a:prstGeom>
        </p:spPr>
      </p:pic>
    </p:spTree>
    <p:extLst>
      <p:ext uri="{BB962C8B-B14F-4D97-AF65-F5344CB8AC3E}">
        <p14:creationId xmlns:p14="http://schemas.microsoft.com/office/powerpoint/2010/main" val="2697375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F5B9D9-1AAB-CDAE-F861-6D2394AC665E}"/>
              </a:ext>
            </a:extLst>
          </p:cNvPr>
          <p:cNvSpPr>
            <a:spLocks noGrp="1"/>
          </p:cNvSpPr>
          <p:nvPr>
            <p:ph type="title"/>
          </p:nvPr>
        </p:nvSpPr>
        <p:spPr>
          <a:xfrm>
            <a:off x="391887" y="656721"/>
            <a:ext cx="6474278" cy="681314"/>
          </a:xfrm>
        </p:spPr>
        <p:txBody>
          <a:bodyPr>
            <a:normAutofit fontScale="90000"/>
          </a:bodyPr>
          <a:lstStyle/>
          <a:p>
            <a:pPr>
              <a:lnSpc>
                <a:spcPct val="100000"/>
              </a:lnSpc>
            </a:pPr>
            <a:r>
              <a:rPr lang="en-US" sz="2300"/>
              <a:t>Basin Systems - </a:t>
            </a:r>
            <a:br>
              <a:rPr lang="en-US" sz="2400">
                <a:cs typeface="Calibri"/>
              </a:rPr>
            </a:br>
            <a:r>
              <a:rPr lang="en-US">
                <a:cs typeface="Calibri"/>
              </a:rPr>
              <a:t>Wet Extended Detention Basin Basics</a:t>
            </a:r>
            <a:br>
              <a:rPr lang="en-US"/>
            </a:br>
            <a:endParaRPr lang="en-US">
              <a:cs typeface="Calibri" panose="020F0502020204030204"/>
            </a:endParaRPr>
          </a:p>
        </p:txBody>
      </p:sp>
      <p:sp>
        <p:nvSpPr>
          <p:cNvPr id="17" name="TextBox 16">
            <a:extLst>
              <a:ext uri="{FF2B5EF4-FFF2-40B4-BE49-F238E27FC236}">
                <a16:creationId xmlns:a16="http://schemas.microsoft.com/office/drawing/2014/main" id="{752AE429-CCD6-D4AD-5B2D-9DBE298DF6C6}"/>
              </a:ext>
            </a:extLst>
          </p:cNvPr>
          <p:cNvSpPr txBox="1"/>
          <p:nvPr/>
        </p:nvSpPr>
        <p:spPr>
          <a:xfrm>
            <a:off x="179613" y="1681843"/>
            <a:ext cx="6743700" cy="24622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ea typeface="+mn-lt"/>
                <a:cs typeface="+mn-lt"/>
              </a:rPr>
              <a:t>Wet Extended Detention Basins</a:t>
            </a:r>
            <a:r>
              <a:rPr lang="en-US" sz="1100">
                <a:ea typeface="+mn-lt"/>
                <a:cs typeface="+mn-lt"/>
              </a:rPr>
              <a:t> are Best Management </a:t>
            </a:r>
            <a:endParaRPr lang="en-US">
              <a:ea typeface="+mn-lt"/>
              <a:cs typeface="+mn-lt"/>
            </a:endParaRPr>
          </a:p>
          <a:p>
            <a:r>
              <a:rPr lang="en-US" sz="1100">
                <a:ea typeface="+mn-lt"/>
                <a:cs typeface="+mn-lt"/>
              </a:rPr>
              <a:t>Practices (BMPs) that removes pollutants from </a:t>
            </a:r>
            <a:endParaRPr lang="en-US">
              <a:ea typeface="+mn-lt"/>
              <a:cs typeface="+mn-lt"/>
            </a:endParaRPr>
          </a:p>
          <a:p>
            <a:r>
              <a:rPr lang="en-US" sz="1100">
                <a:ea typeface="+mn-lt"/>
                <a:cs typeface="+mn-lt"/>
              </a:rPr>
              <a:t>stormwater by storing it in a basin for a short amount </a:t>
            </a:r>
            <a:endParaRPr lang="en-US">
              <a:ea typeface="+mn-lt"/>
              <a:cs typeface="+mn-lt"/>
            </a:endParaRPr>
          </a:p>
          <a:p>
            <a:r>
              <a:rPr lang="en-US" sz="1100">
                <a:ea typeface="+mn-lt"/>
                <a:cs typeface="+mn-lt"/>
              </a:rPr>
              <a:t>of time. The detention basin lets the sediment (dirt) </a:t>
            </a:r>
            <a:endParaRPr lang="en-US">
              <a:ea typeface="+mn-lt"/>
              <a:cs typeface="+mn-lt"/>
            </a:endParaRPr>
          </a:p>
          <a:p>
            <a:r>
              <a:rPr lang="en-US" sz="1100">
                <a:ea typeface="+mn-lt"/>
                <a:cs typeface="+mn-lt"/>
              </a:rPr>
              <a:t>settle out of the water before it is released. Plants in a </a:t>
            </a:r>
            <a:endParaRPr lang="en-US">
              <a:ea typeface="+mn-lt"/>
              <a:cs typeface="+mn-lt"/>
            </a:endParaRPr>
          </a:p>
          <a:p>
            <a:r>
              <a:rPr lang="en-US" sz="1100">
                <a:ea typeface="+mn-lt"/>
                <a:cs typeface="+mn-lt"/>
              </a:rPr>
              <a:t>wet extended detention basin remove pollutants </a:t>
            </a:r>
            <a:endParaRPr lang="en-US">
              <a:ea typeface="+mn-lt"/>
              <a:cs typeface="+mn-lt"/>
            </a:endParaRPr>
          </a:p>
          <a:p>
            <a:r>
              <a:rPr lang="en-US" sz="1100">
                <a:ea typeface="+mn-lt"/>
                <a:cs typeface="+mn-lt"/>
              </a:rPr>
              <a:t>through their roots and leaves. This BMP is also good </a:t>
            </a:r>
            <a:endParaRPr lang="en-US">
              <a:ea typeface="+mn-lt"/>
              <a:cs typeface="+mn-lt"/>
            </a:endParaRPr>
          </a:p>
          <a:p>
            <a:r>
              <a:rPr lang="en-US" sz="1100">
                <a:ea typeface="+mn-lt"/>
                <a:cs typeface="+mn-lt"/>
              </a:rPr>
              <a:t>for flood control. Wet extended detention basins will </a:t>
            </a:r>
            <a:endParaRPr lang="en-US">
              <a:ea typeface="+mn-lt"/>
              <a:cs typeface="+mn-lt"/>
            </a:endParaRPr>
          </a:p>
          <a:p>
            <a:r>
              <a:rPr lang="en-US" sz="1100">
                <a:ea typeface="+mn-lt"/>
                <a:cs typeface="+mn-lt"/>
              </a:rPr>
              <a:t>have a permanent pool of water. Wet extended </a:t>
            </a:r>
            <a:endParaRPr lang="en-US">
              <a:ea typeface="+mn-lt"/>
              <a:cs typeface="+mn-lt"/>
            </a:endParaRPr>
          </a:p>
          <a:p>
            <a:r>
              <a:rPr lang="en-US" sz="1100">
                <a:ea typeface="+mn-lt"/>
                <a:cs typeface="+mn-lt"/>
              </a:rPr>
              <a:t>detention basins will manage about 1-inch of </a:t>
            </a:r>
            <a:endParaRPr lang="en-US">
              <a:ea typeface="+mn-lt"/>
              <a:cs typeface="+mn-lt"/>
            </a:endParaRPr>
          </a:p>
          <a:p>
            <a:r>
              <a:rPr lang="en-US" sz="1100">
                <a:ea typeface="+mn-lt"/>
                <a:cs typeface="+mn-lt"/>
              </a:rPr>
              <a:t>stormwater and store water for up to 48 hours.  Wet extended detention basins will be located in stormwater management easements (SMEs), and will be easy to find using the ‘Catching Rain BMP’ app and typing in your property address. </a:t>
            </a:r>
            <a:endParaRPr lang="en-US">
              <a:cs typeface="Calibri"/>
            </a:endParaRPr>
          </a:p>
          <a:p>
            <a:r>
              <a:rPr lang="en-US" sz="1100">
                <a:ea typeface="+mn-lt"/>
                <a:cs typeface="+mn-lt"/>
              </a:rPr>
              <a:t>Most wet extended detention basins will have five basic parts (see the figure below): </a:t>
            </a:r>
            <a:endParaRPr lang="en-US">
              <a:ea typeface="+mn-lt"/>
              <a:cs typeface="+mn-lt"/>
            </a:endParaRPr>
          </a:p>
        </p:txBody>
      </p:sp>
      <p:sp>
        <p:nvSpPr>
          <p:cNvPr id="21" name="Rectangle 20">
            <a:extLst>
              <a:ext uri="{FF2B5EF4-FFF2-40B4-BE49-F238E27FC236}">
                <a16:creationId xmlns:a16="http://schemas.microsoft.com/office/drawing/2014/main" id="{4672640D-35C2-62A5-40B9-EBA5509532E9}"/>
              </a:ext>
            </a:extLst>
          </p:cNvPr>
          <p:cNvSpPr/>
          <p:nvPr/>
        </p:nvSpPr>
        <p:spPr>
          <a:xfrm flipV="1">
            <a:off x="228601" y="4134280"/>
            <a:ext cx="6640752" cy="1"/>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2F2C61A-3FBC-E2BC-0D00-A43C3AB435DD}"/>
              </a:ext>
            </a:extLst>
          </p:cNvPr>
          <p:cNvSpPr txBox="1"/>
          <p:nvPr/>
        </p:nvSpPr>
        <p:spPr>
          <a:xfrm>
            <a:off x="7037614" y="1338943"/>
            <a:ext cx="2000249"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000" b="1">
                <a:solidFill>
                  <a:schemeClr val="accent1"/>
                </a:solidFill>
              </a:rPr>
              <a:t>What Are My Responsibilities?</a:t>
            </a:r>
            <a:endParaRPr lang="en-US" sz="1000">
              <a:solidFill>
                <a:schemeClr val="accent1"/>
              </a:solidFill>
            </a:endParaRPr>
          </a:p>
          <a:p>
            <a:r>
              <a:rPr lang="en-US" sz="1000"/>
              <a:t>Ongoing protection, inspection, and maintenance is important to the function of your BMP. Here are a few things to keep in mind: </a:t>
            </a:r>
            <a:endParaRPr lang="en-US" sz="1000">
              <a:cs typeface="Calibri" panose="020F0502020204030204"/>
            </a:endParaRPr>
          </a:p>
          <a:p>
            <a:pPr marL="171450" indent="-171450">
              <a:buFont typeface="Wingdings"/>
              <a:buChar char="Ø"/>
            </a:pPr>
            <a:r>
              <a:rPr lang="en-US" sz="1000"/>
              <a:t>BMPs located on your property according to the ‘Catching Rain BMP’ app must be inspected and cared for by you, the property owner. The requirements for inspection and maintenance presented in this document are supported by the City’s Ordinance in Chapter 53: Stormwater Management Department. </a:t>
            </a:r>
            <a:endParaRPr lang="en-US" sz="1000">
              <a:cs typeface="Calibri"/>
            </a:endParaRPr>
          </a:p>
          <a:p>
            <a:pPr marL="171450" indent="-171450">
              <a:buFont typeface="Wingdings"/>
              <a:buChar char="Ø"/>
            </a:pPr>
            <a:r>
              <a:rPr lang="en-US" sz="1000"/>
              <a:t>You can choose to hire others (like a landscape company) to perform inspection and maintenance activities, but you are ultimately responsible for inspection and maintenance. </a:t>
            </a:r>
            <a:endParaRPr lang="en-US" sz="1000">
              <a:cs typeface="Calibri" panose="020F0502020204030204"/>
            </a:endParaRPr>
          </a:p>
          <a:p>
            <a:pPr marL="171450" indent="-171450">
              <a:buFont typeface="Wingdings"/>
              <a:buChar char="Ø"/>
            </a:pPr>
            <a:r>
              <a:rPr lang="en-US" sz="1000"/>
              <a:t>City Utilities keeps track of your inspection and maintenance reports and may perform utility-led inspections when they see fit. If you don’t inspect and maintain your BMP, this violates the City’s Stormwater Ordinance and can result in fines, penalties, and requirements to fix your BMP. </a:t>
            </a:r>
            <a:endParaRPr lang="en-US" sz="1000">
              <a:cs typeface="Calibri"/>
            </a:endParaRPr>
          </a:p>
        </p:txBody>
      </p:sp>
      <p:sp>
        <p:nvSpPr>
          <p:cNvPr id="24" name="TextBox 23">
            <a:extLst>
              <a:ext uri="{FF2B5EF4-FFF2-40B4-BE49-F238E27FC236}">
                <a16:creationId xmlns:a16="http://schemas.microsoft.com/office/drawing/2014/main" id="{DDD93F09-95E7-DE59-5DA4-EE58476FC281}"/>
              </a:ext>
            </a:extLst>
          </p:cNvPr>
          <p:cNvSpPr txBox="1"/>
          <p:nvPr/>
        </p:nvSpPr>
        <p:spPr>
          <a:xfrm>
            <a:off x="179615" y="4229065"/>
            <a:ext cx="4294412"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1. </a:t>
            </a:r>
            <a:r>
              <a:rPr lang="en-US" sz="1100" b="1">
                <a:solidFill>
                  <a:schemeClr val="accent1"/>
                </a:solidFill>
              </a:rPr>
              <a:t>Pretreatment</a:t>
            </a:r>
            <a:r>
              <a:rPr lang="en-US" sz="1100"/>
              <a:t> areas remove trash, debris, and dirt from </a:t>
            </a:r>
            <a:endParaRPr lang="en-US" sz="1100">
              <a:cs typeface="Calibri"/>
            </a:endParaRPr>
          </a:p>
          <a:p>
            <a:r>
              <a:rPr lang="en-US" sz="1100"/>
              <a:t>stormwater flowing in. This helps to prevent clogging of the main treatment area. </a:t>
            </a:r>
          </a:p>
          <a:p>
            <a:r>
              <a:rPr lang="en-US" sz="1100"/>
              <a:t>2. </a:t>
            </a:r>
            <a:r>
              <a:rPr lang="en-US" sz="1100" b="1">
                <a:solidFill>
                  <a:schemeClr val="accent1"/>
                </a:solidFill>
              </a:rPr>
              <a:t>Inlet structures</a:t>
            </a:r>
            <a:r>
              <a:rPr lang="en-US" sz="1100"/>
              <a:t> let water flow into the BMP. </a:t>
            </a:r>
            <a:endParaRPr lang="en-US" sz="1100">
              <a:cs typeface="Calibri"/>
            </a:endParaRPr>
          </a:p>
          <a:p>
            <a:r>
              <a:rPr lang="en-US" sz="1100"/>
              <a:t>3. The </a:t>
            </a:r>
            <a:r>
              <a:rPr lang="en-US" sz="1100" b="1">
                <a:solidFill>
                  <a:schemeClr val="accent1"/>
                </a:solidFill>
              </a:rPr>
              <a:t>main treatment</a:t>
            </a:r>
            <a:r>
              <a:rPr lang="en-US" sz="1100"/>
              <a:t> area is where stormwater is collected, so </a:t>
            </a:r>
          </a:p>
          <a:p>
            <a:r>
              <a:rPr lang="en-US" sz="1100"/>
              <a:t>the water can be cleaned and drain at a controlled speed. </a:t>
            </a:r>
            <a:endParaRPr lang="en-US" sz="1100">
              <a:cs typeface="Calibri"/>
            </a:endParaRPr>
          </a:p>
          <a:p>
            <a:r>
              <a:rPr lang="en-US" sz="1100"/>
              <a:t>4. </a:t>
            </a:r>
            <a:r>
              <a:rPr lang="en-US" sz="1100" b="1">
                <a:solidFill>
                  <a:schemeClr val="accent1"/>
                </a:solidFill>
              </a:rPr>
              <a:t>Emergency overflows</a:t>
            </a:r>
            <a:r>
              <a:rPr lang="en-US" sz="1100"/>
              <a:t> let water escape and flow around the </a:t>
            </a:r>
            <a:endParaRPr lang="en-US" sz="1100">
              <a:cs typeface="Calibri"/>
            </a:endParaRPr>
          </a:p>
          <a:p>
            <a:r>
              <a:rPr lang="en-US" sz="1100"/>
              <a:t>BMP during intense or long storms, without flooding the </a:t>
            </a:r>
          </a:p>
          <a:p>
            <a:r>
              <a:rPr lang="en-US" sz="1100"/>
              <a:t>surrounding area. </a:t>
            </a:r>
            <a:endParaRPr lang="en-US" sz="1100">
              <a:cs typeface="Calibri"/>
            </a:endParaRPr>
          </a:p>
          <a:p>
            <a:r>
              <a:rPr lang="en-US" sz="1100"/>
              <a:t>5. The </a:t>
            </a:r>
            <a:r>
              <a:rPr lang="en-US" sz="1100" b="1">
                <a:solidFill>
                  <a:schemeClr val="accent1"/>
                </a:solidFill>
              </a:rPr>
              <a:t>outlet structure</a:t>
            </a:r>
            <a:r>
              <a:rPr lang="en-US" sz="1100"/>
              <a:t> lets the cleaner water exit the BMP. </a:t>
            </a:r>
            <a:endParaRPr lang="en-US" sz="1100">
              <a:cs typeface="Calibri"/>
            </a:endParaRPr>
          </a:p>
        </p:txBody>
      </p:sp>
      <p:sp>
        <p:nvSpPr>
          <p:cNvPr id="26" name="Rectangle 25">
            <a:extLst>
              <a:ext uri="{FF2B5EF4-FFF2-40B4-BE49-F238E27FC236}">
                <a16:creationId xmlns:a16="http://schemas.microsoft.com/office/drawing/2014/main" id="{9A9823D6-DC45-C715-5673-18E4D2257AD6}"/>
              </a:ext>
            </a:extLst>
          </p:cNvPr>
          <p:cNvSpPr/>
          <p:nvPr/>
        </p:nvSpPr>
        <p:spPr>
          <a:xfrm flipH="1" flipV="1">
            <a:off x="6949005" y="1679862"/>
            <a:ext cx="4214" cy="4679246"/>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C1F00EC-E98D-006D-DE3C-984D6E2D711B}"/>
              </a:ext>
            </a:extLst>
          </p:cNvPr>
          <p:cNvPicPr>
            <a:picLocks noChangeAspect="1"/>
          </p:cNvPicPr>
          <p:nvPr/>
        </p:nvPicPr>
        <p:blipFill>
          <a:blip r:embed="rId3"/>
          <a:stretch>
            <a:fillRect/>
          </a:stretch>
        </p:blipFill>
        <p:spPr>
          <a:xfrm>
            <a:off x="3500200" y="4324113"/>
            <a:ext cx="3260193" cy="1876426"/>
          </a:xfrm>
          <a:prstGeom prst="rect">
            <a:avLst/>
          </a:prstGeom>
        </p:spPr>
      </p:pic>
      <p:pic>
        <p:nvPicPr>
          <p:cNvPr id="4" name="Picture 3">
            <a:extLst>
              <a:ext uri="{FF2B5EF4-FFF2-40B4-BE49-F238E27FC236}">
                <a16:creationId xmlns:a16="http://schemas.microsoft.com/office/drawing/2014/main" id="{E796AED7-E4A5-B66B-808E-72EFF1A35419}"/>
              </a:ext>
            </a:extLst>
          </p:cNvPr>
          <p:cNvPicPr>
            <a:picLocks noChangeAspect="1"/>
          </p:cNvPicPr>
          <p:nvPr/>
        </p:nvPicPr>
        <p:blipFill>
          <a:blip r:embed="rId4"/>
          <a:stretch>
            <a:fillRect/>
          </a:stretch>
        </p:blipFill>
        <p:spPr>
          <a:xfrm>
            <a:off x="3439184" y="1730532"/>
            <a:ext cx="3435036" cy="1608877"/>
          </a:xfrm>
          <a:prstGeom prst="rect">
            <a:avLst/>
          </a:prstGeom>
        </p:spPr>
      </p:pic>
    </p:spTree>
    <p:extLst>
      <p:ext uri="{BB962C8B-B14F-4D97-AF65-F5344CB8AC3E}">
        <p14:creationId xmlns:p14="http://schemas.microsoft.com/office/powerpoint/2010/main" val="41043623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02B8B4-246C-376C-F2B3-DA2278764BDD}"/>
              </a:ext>
            </a:extLst>
          </p:cNvPr>
          <p:cNvPicPr>
            <a:picLocks noChangeAspect="1"/>
          </p:cNvPicPr>
          <p:nvPr/>
        </p:nvPicPr>
        <p:blipFill>
          <a:blip r:embed="rId3"/>
          <a:stretch>
            <a:fillRect/>
          </a:stretch>
        </p:blipFill>
        <p:spPr>
          <a:xfrm>
            <a:off x="2990473" y="3761808"/>
            <a:ext cx="3872245" cy="2133412"/>
          </a:xfrm>
          <a:prstGeom prst="rect">
            <a:avLst/>
          </a:prstGeom>
        </p:spPr>
      </p:pic>
      <p:sp>
        <p:nvSpPr>
          <p:cNvPr id="3" name="Title 2">
            <a:extLst>
              <a:ext uri="{FF2B5EF4-FFF2-40B4-BE49-F238E27FC236}">
                <a16:creationId xmlns:a16="http://schemas.microsoft.com/office/drawing/2014/main" id="{B0F5B9D9-1AAB-CDAE-F861-6D2394AC665E}"/>
              </a:ext>
            </a:extLst>
          </p:cNvPr>
          <p:cNvSpPr>
            <a:spLocks noGrp="1"/>
          </p:cNvSpPr>
          <p:nvPr>
            <p:ph type="title"/>
          </p:nvPr>
        </p:nvSpPr>
        <p:spPr>
          <a:xfrm>
            <a:off x="391887" y="656721"/>
            <a:ext cx="6474278" cy="681314"/>
          </a:xfrm>
        </p:spPr>
        <p:txBody>
          <a:bodyPr>
            <a:normAutofit fontScale="90000"/>
          </a:bodyPr>
          <a:lstStyle/>
          <a:p>
            <a:pPr>
              <a:lnSpc>
                <a:spcPct val="100000"/>
              </a:lnSpc>
            </a:pPr>
            <a:r>
              <a:rPr lang="en-US" sz="2300"/>
              <a:t>Basin Systems - </a:t>
            </a:r>
            <a:br>
              <a:rPr lang="en-US" sz="2400">
                <a:cs typeface="Calibri"/>
              </a:rPr>
            </a:br>
            <a:r>
              <a:rPr lang="en-US">
                <a:cs typeface="Calibri"/>
              </a:rPr>
              <a:t>Dry Extended Detention Basin Basics</a:t>
            </a:r>
            <a:br>
              <a:rPr lang="en-US"/>
            </a:br>
            <a:endParaRPr lang="en-US">
              <a:cs typeface="Calibri" panose="020F0502020204030204"/>
            </a:endParaRPr>
          </a:p>
        </p:txBody>
      </p:sp>
      <p:sp>
        <p:nvSpPr>
          <p:cNvPr id="17" name="TextBox 16">
            <a:extLst>
              <a:ext uri="{FF2B5EF4-FFF2-40B4-BE49-F238E27FC236}">
                <a16:creationId xmlns:a16="http://schemas.microsoft.com/office/drawing/2014/main" id="{752AE429-CCD6-D4AD-5B2D-9DBE298DF6C6}"/>
              </a:ext>
            </a:extLst>
          </p:cNvPr>
          <p:cNvSpPr txBox="1"/>
          <p:nvPr/>
        </p:nvSpPr>
        <p:spPr>
          <a:xfrm>
            <a:off x="179613" y="1712021"/>
            <a:ext cx="6743700" cy="19543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ea typeface="+mn-lt"/>
                <a:cs typeface="+mn-lt"/>
              </a:rPr>
              <a:t>Dry Extended Detention Basins</a:t>
            </a:r>
            <a:r>
              <a:rPr lang="en-US" sz="1100">
                <a:ea typeface="+mn-lt"/>
                <a:cs typeface="+mn-lt"/>
              </a:rPr>
              <a:t> are Best Management </a:t>
            </a:r>
            <a:endParaRPr lang="en-US">
              <a:ea typeface="+mn-lt"/>
              <a:cs typeface="+mn-lt"/>
            </a:endParaRPr>
          </a:p>
          <a:p>
            <a:r>
              <a:rPr lang="en-US" sz="1100">
                <a:ea typeface="+mn-lt"/>
                <a:cs typeface="+mn-lt"/>
              </a:rPr>
              <a:t>Practices (BMPs) that collect and store stormwater. </a:t>
            </a:r>
            <a:endParaRPr lang="en-US">
              <a:ea typeface="+mn-lt"/>
              <a:cs typeface="+mn-lt"/>
            </a:endParaRPr>
          </a:p>
          <a:p>
            <a:r>
              <a:rPr lang="en-US" sz="1100">
                <a:ea typeface="+mn-lt"/>
                <a:cs typeface="+mn-lt"/>
              </a:rPr>
              <a:t>The basins remove pollution and control flooding. A </a:t>
            </a:r>
            <a:endParaRPr lang="en-US">
              <a:ea typeface="+mn-lt"/>
              <a:cs typeface="+mn-lt"/>
            </a:endParaRPr>
          </a:p>
          <a:p>
            <a:r>
              <a:rPr lang="en-US" sz="1100">
                <a:ea typeface="+mn-lt"/>
                <a:cs typeface="+mn-lt"/>
              </a:rPr>
              <a:t>dry extended detention basin will manage about 1-inch</a:t>
            </a:r>
            <a:endParaRPr lang="en-US">
              <a:ea typeface="+mn-lt"/>
              <a:cs typeface="+mn-lt"/>
            </a:endParaRPr>
          </a:p>
          <a:p>
            <a:r>
              <a:rPr lang="en-US" sz="1100">
                <a:ea typeface="+mn-lt"/>
                <a:cs typeface="+mn-lt"/>
              </a:rPr>
              <a:t> of stormwater and drain completely about 40 hours </a:t>
            </a:r>
            <a:endParaRPr lang="en-US">
              <a:ea typeface="+mn-lt"/>
              <a:cs typeface="+mn-lt"/>
            </a:endParaRPr>
          </a:p>
          <a:p>
            <a:r>
              <a:rPr lang="en-US" sz="1100">
                <a:ea typeface="+mn-lt"/>
                <a:cs typeface="+mn-lt"/>
              </a:rPr>
              <a:t>after a storm.  Dry extended detention basins will be </a:t>
            </a:r>
            <a:endParaRPr lang="en-US">
              <a:ea typeface="+mn-lt"/>
              <a:cs typeface="+mn-lt"/>
            </a:endParaRPr>
          </a:p>
          <a:p>
            <a:r>
              <a:rPr lang="en-US" sz="1100">
                <a:ea typeface="+mn-lt"/>
                <a:cs typeface="+mn-lt"/>
              </a:rPr>
              <a:t>located in stormwater management easements (SMEs), </a:t>
            </a:r>
            <a:endParaRPr lang="en-US">
              <a:ea typeface="+mn-lt"/>
              <a:cs typeface="+mn-lt"/>
            </a:endParaRPr>
          </a:p>
          <a:p>
            <a:r>
              <a:rPr lang="en-US" sz="1100">
                <a:ea typeface="+mn-lt"/>
                <a:cs typeface="+mn-lt"/>
              </a:rPr>
              <a:t>and will be easy to find using the ‘Catching Rain BMP’ </a:t>
            </a:r>
            <a:endParaRPr lang="en-US">
              <a:ea typeface="+mn-lt"/>
              <a:cs typeface="+mn-lt"/>
            </a:endParaRPr>
          </a:p>
          <a:p>
            <a:r>
              <a:rPr lang="en-US" sz="1100">
                <a:ea typeface="+mn-lt"/>
                <a:cs typeface="+mn-lt"/>
              </a:rPr>
              <a:t>app and typing in your property address. </a:t>
            </a:r>
            <a:endParaRPr lang="en-US">
              <a:ea typeface="+mn-lt"/>
              <a:cs typeface="+mn-lt"/>
            </a:endParaRPr>
          </a:p>
          <a:p>
            <a:r>
              <a:rPr lang="en-US" sz="1100">
                <a:ea typeface="+mn-lt"/>
                <a:cs typeface="+mn-lt"/>
              </a:rPr>
              <a:t>Most dry extended detention basins will have five basic </a:t>
            </a:r>
            <a:endParaRPr lang="en-US">
              <a:ea typeface="+mn-lt"/>
              <a:cs typeface="+mn-lt"/>
            </a:endParaRPr>
          </a:p>
          <a:p>
            <a:r>
              <a:rPr lang="en-US" sz="1100">
                <a:ea typeface="+mn-lt"/>
                <a:cs typeface="+mn-lt"/>
              </a:rPr>
              <a:t>parts (see the figure below):</a:t>
            </a:r>
            <a:endParaRPr lang="en-US">
              <a:cs typeface="Calibri"/>
            </a:endParaRPr>
          </a:p>
        </p:txBody>
      </p:sp>
      <p:sp>
        <p:nvSpPr>
          <p:cNvPr id="21" name="Rectangle 20">
            <a:extLst>
              <a:ext uri="{FF2B5EF4-FFF2-40B4-BE49-F238E27FC236}">
                <a16:creationId xmlns:a16="http://schemas.microsoft.com/office/drawing/2014/main" id="{4672640D-35C2-62A5-40B9-EBA5509532E9}"/>
              </a:ext>
            </a:extLst>
          </p:cNvPr>
          <p:cNvSpPr/>
          <p:nvPr/>
        </p:nvSpPr>
        <p:spPr>
          <a:xfrm flipV="1">
            <a:off x="228601" y="3666517"/>
            <a:ext cx="6640752" cy="1"/>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2F2C61A-3FBC-E2BC-0D00-A43C3AB435DD}"/>
              </a:ext>
            </a:extLst>
          </p:cNvPr>
          <p:cNvSpPr txBox="1"/>
          <p:nvPr/>
        </p:nvSpPr>
        <p:spPr>
          <a:xfrm>
            <a:off x="7037614" y="1338943"/>
            <a:ext cx="2000249"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000" b="1">
                <a:solidFill>
                  <a:schemeClr val="accent1"/>
                </a:solidFill>
              </a:rPr>
              <a:t>What Are My Responsibilities?</a:t>
            </a:r>
            <a:endParaRPr lang="en-US" sz="1000">
              <a:solidFill>
                <a:schemeClr val="accent1"/>
              </a:solidFill>
            </a:endParaRPr>
          </a:p>
          <a:p>
            <a:r>
              <a:rPr lang="en-US" sz="1000"/>
              <a:t>Ongoing protection, inspection, and maintenance is important to the function of your BMP. Here are a few things to keep in mind: </a:t>
            </a:r>
            <a:endParaRPr lang="en-US" sz="1000">
              <a:cs typeface="Calibri" panose="020F0502020204030204"/>
            </a:endParaRPr>
          </a:p>
          <a:p>
            <a:pPr marL="171450" indent="-171450">
              <a:buFont typeface="Wingdings"/>
              <a:buChar char="Ø"/>
            </a:pPr>
            <a:r>
              <a:rPr lang="en-US" sz="1000"/>
              <a:t>BMPs located on your property according to the ‘Catching Rain BMP’ app must be inspected and cared for by you, the property owner. The requirements for inspection and maintenance presented in this document are supported by the City’s Ordinance in Chapter 53: Stormwater Management Department. </a:t>
            </a:r>
            <a:endParaRPr lang="en-US" sz="1000">
              <a:cs typeface="Calibri"/>
            </a:endParaRPr>
          </a:p>
          <a:p>
            <a:pPr marL="171450" indent="-171450">
              <a:buFont typeface="Wingdings"/>
              <a:buChar char="Ø"/>
            </a:pPr>
            <a:r>
              <a:rPr lang="en-US" sz="1000"/>
              <a:t>You can choose to hire others (like a landscape company) to perform inspection and maintenance activities, but you are ultimately responsible for inspection and maintenance. </a:t>
            </a:r>
            <a:endParaRPr lang="en-US" sz="1000">
              <a:cs typeface="Calibri" panose="020F0502020204030204"/>
            </a:endParaRPr>
          </a:p>
          <a:p>
            <a:pPr marL="171450" indent="-171450">
              <a:buFont typeface="Wingdings"/>
              <a:buChar char="Ø"/>
            </a:pPr>
            <a:r>
              <a:rPr lang="en-US" sz="1000"/>
              <a:t>City Utilities keeps track of your inspection and maintenance reports and may perform utility-led inspections when they see fit. If you don’t inspect and maintain your BMP, this violates the City’s Stormwater Ordinance and can result in fines, penalties, and requirements to fix your BMP. </a:t>
            </a:r>
            <a:endParaRPr lang="en-US" sz="1000">
              <a:cs typeface="Calibri"/>
            </a:endParaRPr>
          </a:p>
        </p:txBody>
      </p:sp>
      <p:sp>
        <p:nvSpPr>
          <p:cNvPr id="24" name="TextBox 23">
            <a:extLst>
              <a:ext uri="{FF2B5EF4-FFF2-40B4-BE49-F238E27FC236}">
                <a16:creationId xmlns:a16="http://schemas.microsoft.com/office/drawing/2014/main" id="{DDD93F09-95E7-DE59-5DA4-EE58476FC281}"/>
              </a:ext>
            </a:extLst>
          </p:cNvPr>
          <p:cNvSpPr txBox="1"/>
          <p:nvPr/>
        </p:nvSpPr>
        <p:spPr>
          <a:xfrm>
            <a:off x="224882" y="3761303"/>
            <a:ext cx="4249145" cy="22929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1. </a:t>
            </a:r>
            <a:r>
              <a:rPr lang="en-US" sz="1100" b="1">
                <a:solidFill>
                  <a:schemeClr val="accent1"/>
                </a:solidFill>
              </a:rPr>
              <a:t>Inlet structures</a:t>
            </a:r>
            <a:r>
              <a:rPr lang="en-US" sz="1100"/>
              <a:t> let water flow into the BMP. </a:t>
            </a:r>
            <a:endParaRPr lang="en-US" sz="1100">
              <a:cs typeface="Calibri"/>
            </a:endParaRPr>
          </a:p>
          <a:p>
            <a:r>
              <a:rPr lang="en-US" sz="1100"/>
              <a:t>2. </a:t>
            </a:r>
            <a:r>
              <a:rPr lang="en-US" sz="1100" b="1">
                <a:solidFill>
                  <a:schemeClr val="accent1"/>
                </a:solidFill>
              </a:rPr>
              <a:t>Pretreatment</a:t>
            </a:r>
            <a:r>
              <a:rPr lang="en-US" sz="1100"/>
              <a:t> areas remove trash, debris, and </a:t>
            </a:r>
          </a:p>
          <a:p>
            <a:r>
              <a:rPr lang="en-US" sz="1100"/>
              <a:t>dirt from stormwater flowing in. This helps to </a:t>
            </a:r>
          </a:p>
          <a:p>
            <a:r>
              <a:rPr lang="en-US" sz="1100"/>
              <a:t>prevent clogging of the main treatment area. </a:t>
            </a:r>
            <a:endParaRPr lang="en-US" sz="1100">
              <a:cs typeface="Calibri"/>
            </a:endParaRPr>
          </a:p>
          <a:p>
            <a:r>
              <a:rPr lang="en-US" sz="1100"/>
              <a:t>3. The </a:t>
            </a:r>
            <a:r>
              <a:rPr lang="en-US" sz="1100" b="1">
                <a:solidFill>
                  <a:schemeClr val="accent1"/>
                </a:solidFill>
              </a:rPr>
              <a:t>main treatment</a:t>
            </a:r>
            <a:r>
              <a:rPr lang="en-US" sz="1100"/>
              <a:t> area is where </a:t>
            </a:r>
          </a:p>
          <a:p>
            <a:r>
              <a:rPr lang="en-US" sz="1100"/>
              <a:t>stormwater is collected, so the water can </a:t>
            </a:r>
          </a:p>
          <a:p>
            <a:r>
              <a:rPr lang="en-US" sz="1100"/>
              <a:t>be cleaned and drain at a controlled speed. </a:t>
            </a:r>
            <a:endParaRPr lang="en-US" sz="1100">
              <a:cs typeface="Calibri"/>
            </a:endParaRPr>
          </a:p>
          <a:p>
            <a:r>
              <a:rPr lang="en-US" sz="1100"/>
              <a:t>4. </a:t>
            </a:r>
            <a:r>
              <a:rPr lang="en-US" sz="1100" b="1">
                <a:solidFill>
                  <a:schemeClr val="accent1"/>
                </a:solidFill>
              </a:rPr>
              <a:t>Emergency overflows</a:t>
            </a:r>
            <a:r>
              <a:rPr lang="en-US" sz="1100"/>
              <a:t> let water escape </a:t>
            </a:r>
          </a:p>
          <a:p>
            <a:r>
              <a:rPr lang="en-US" sz="1100"/>
              <a:t>and flow around the BMP during intense </a:t>
            </a:r>
          </a:p>
          <a:p>
            <a:r>
              <a:rPr lang="en-US" sz="1100"/>
              <a:t>or long storms, without flooding the </a:t>
            </a:r>
            <a:endParaRPr lang="en-US"/>
          </a:p>
          <a:p>
            <a:r>
              <a:rPr lang="en-US" sz="1100"/>
              <a:t>surrounding area. </a:t>
            </a:r>
            <a:endParaRPr lang="en-US" sz="1100">
              <a:cs typeface="Calibri"/>
            </a:endParaRPr>
          </a:p>
          <a:p>
            <a:r>
              <a:rPr lang="en-US" sz="1100"/>
              <a:t>5. The </a:t>
            </a:r>
            <a:r>
              <a:rPr lang="en-US" sz="1100" b="1">
                <a:solidFill>
                  <a:schemeClr val="accent1"/>
                </a:solidFill>
              </a:rPr>
              <a:t>outlet structure</a:t>
            </a:r>
            <a:r>
              <a:rPr lang="en-US" sz="1100"/>
              <a:t> lets the cleaner water </a:t>
            </a:r>
          </a:p>
          <a:p>
            <a:r>
              <a:rPr lang="en-US" sz="1100"/>
              <a:t>exit the BMP. </a:t>
            </a:r>
            <a:endParaRPr lang="en-US" sz="1100">
              <a:cs typeface="Calibri"/>
            </a:endParaRPr>
          </a:p>
        </p:txBody>
      </p:sp>
      <p:sp>
        <p:nvSpPr>
          <p:cNvPr id="26" name="Rectangle 25">
            <a:extLst>
              <a:ext uri="{FF2B5EF4-FFF2-40B4-BE49-F238E27FC236}">
                <a16:creationId xmlns:a16="http://schemas.microsoft.com/office/drawing/2014/main" id="{9A9823D6-DC45-C715-5673-18E4D2257AD6}"/>
              </a:ext>
            </a:extLst>
          </p:cNvPr>
          <p:cNvSpPr/>
          <p:nvPr/>
        </p:nvSpPr>
        <p:spPr>
          <a:xfrm flipH="1" flipV="1">
            <a:off x="6949005" y="1679862"/>
            <a:ext cx="4214" cy="4679246"/>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33FEBEA-9E4D-E82B-4874-3975FB77A9AE}"/>
              </a:ext>
            </a:extLst>
          </p:cNvPr>
          <p:cNvPicPr>
            <a:picLocks noChangeAspect="1"/>
          </p:cNvPicPr>
          <p:nvPr/>
        </p:nvPicPr>
        <p:blipFill>
          <a:blip r:embed="rId4"/>
          <a:stretch>
            <a:fillRect/>
          </a:stretch>
        </p:blipFill>
        <p:spPr>
          <a:xfrm>
            <a:off x="3627610" y="1714217"/>
            <a:ext cx="3246799" cy="1852755"/>
          </a:xfrm>
          <a:prstGeom prst="rect">
            <a:avLst/>
          </a:prstGeom>
        </p:spPr>
      </p:pic>
    </p:spTree>
    <p:extLst>
      <p:ext uri="{BB962C8B-B14F-4D97-AF65-F5344CB8AC3E}">
        <p14:creationId xmlns:p14="http://schemas.microsoft.com/office/powerpoint/2010/main" val="38846740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BF1FDD-8B6B-0100-2A41-4B7CA81D5ECE}"/>
              </a:ext>
            </a:extLst>
          </p:cNvPr>
          <p:cNvPicPr>
            <a:picLocks noChangeAspect="1"/>
          </p:cNvPicPr>
          <p:nvPr/>
        </p:nvPicPr>
        <p:blipFill>
          <a:blip r:embed="rId3"/>
          <a:stretch>
            <a:fillRect/>
          </a:stretch>
        </p:blipFill>
        <p:spPr>
          <a:xfrm>
            <a:off x="2993252" y="4146203"/>
            <a:ext cx="3919492" cy="1975732"/>
          </a:xfrm>
          <a:prstGeom prst="rect">
            <a:avLst/>
          </a:prstGeom>
        </p:spPr>
      </p:pic>
      <p:sp>
        <p:nvSpPr>
          <p:cNvPr id="3" name="Title 2">
            <a:extLst>
              <a:ext uri="{FF2B5EF4-FFF2-40B4-BE49-F238E27FC236}">
                <a16:creationId xmlns:a16="http://schemas.microsoft.com/office/drawing/2014/main" id="{B0F5B9D9-1AAB-CDAE-F861-6D2394AC665E}"/>
              </a:ext>
            </a:extLst>
          </p:cNvPr>
          <p:cNvSpPr>
            <a:spLocks noGrp="1"/>
          </p:cNvSpPr>
          <p:nvPr>
            <p:ph type="title"/>
          </p:nvPr>
        </p:nvSpPr>
        <p:spPr>
          <a:xfrm>
            <a:off x="391887" y="656721"/>
            <a:ext cx="6474278" cy="681314"/>
          </a:xfrm>
        </p:spPr>
        <p:txBody>
          <a:bodyPr>
            <a:normAutofit fontScale="90000"/>
          </a:bodyPr>
          <a:lstStyle/>
          <a:p>
            <a:pPr>
              <a:lnSpc>
                <a:spcPct val="100000"/>
              </a:lnSpc>
            </a:pPr>
            <a:r>
              <a:rPr lang="en-US" sz="2300"/>
              <a:t>Basin Systems - </a:t>
            </a:r>
            <a:r>
              <a:rPr lang="en-US" sz="2400"/>
              <a:t> </a:t>
            </a:r>
            <a:br>
              <a:rPr lang="en-US" sz="2400">
                <a:cs typeface="Calibri"/>
              </a:rPr>
            </a:br>
            <a:r>
              <a:rPr lang="en-US">
                <a:cs typeface="Calibri"/>
              </a:rPr>
              <a:t>Surface Bed Filter Basics</a:t>
            </a:r>
            <a:br>
              <a:rPr lang="en-US"/>
            </a:br>
            <a:endParaRPr lang="en-US">
              <a:cs typeface="Calibri" panose="020F0502020204030204"/>
            </a:endParaRPr>
          </a:p>
        </p:txBody>
      </p:sp>
      <p:sp>
        <p:nvSpPr>
          <p:cNvPr id="17" name="TextBox 16">
            <a:extLst>
              <a:ext uri="{FF2B5EF4-FFF2-40B4-BE49-F238E27FC236}">
                <a16:creationId xmlns:a16="http://schemas.microsoft.com/office/drawing/2014/main" id="{752AE429-CCD6-D4AD-5B2D-9DBE298DF6C6}"/>
              </a:ext>
            </a:extLst>
          </p:cNvPr>
          <p:cNvSpPr txBox="1"/>
          <p:nvPr/>
        </p:nvSpPr>
        <p:spPr>
          <a:xfrm>
            <a:off x="224880" y="1681843"/>
            <a:ext cx="6645621" cy="24622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ea typeface="+mn-lt"/>
                <a:cs typeface="+mn-lt"/>
              </a:rPr>
              <a:t>Surface Bed Filters</a:t>
            </a:r>
            <a:r>
              <a:rPr lang="en-US" sz="1100">
                <a:ea typeface="+mn-lt"/>
                <a:cs typeface="+mn-lt"/>
              </a:rPr>
              <a:t> are Best Management Practices (BMPs) </a:t>
            </a:r>
            <a:endParaRPr lang="en-US">
              <a:ea typeface="+mn-lt"/>
              <a:cs typeface="+mn-lt"/>
            </a:endParaRPr>
          </a:p>
          <a:p>
            <a:r>
              <a:rPr lang="en-US" sz="1100">
                <a:ea typeface="+mn-lt"/>
                <a:cs typeface="+mn-lt"/>
              </a:rPr>
              <a:t>that clean stormwater by filtering it through a sand bed.  </a:t>
            </a:r>
            <a:endParaRPr lang="en-US">
              <a:ea typeface="+mn-lt"/>
              <a:cs typeface="+mn-lt"/>
            </a:endParaRPr>
          </a:p>
          <a:p>
            <a:r>
              <a:rPr lang="en-US" sz="1100">
                <a:ea typeface="+mn-lt"/>
                <a:cs typeface="+mn-lt"/>
              </a:rPr>
              <a:t>Runoff is guided into a bed of sand where it is collected </a:t>
            </a:r>
            <a:endParaRPr lang="en-US">
              <a:ea typeface="+mn-lt"/>
              <a:cs typeface="+mn-lt"/>
            </a:endParaRPr>
          </a:p>
          <a:p>
            <a:r>
              <a:rPr lang="en-US" sz="1100">
                <a:ea typeface="+mn-lt"/>
                <a:cs typeface="+mn-lt"/>
              </a:rPr>
              <a:t>and cleaned. The water is collected, filtered through the </a:t>
            </a:r>
            <a:endParaRPr lang="en-US">
              <a:ea typeface="+mn-lt"/>
              <a:cs typeface="+mn-lt"/>
            </a:endParaRPr>
          </a:p>
          <a:p>
            <a:r>
              <a:rPr lang="en-US" sz="1100">
                <a:ea typeface="+mn-lt"/>
                <a:cs typeface="+mn-lt"/>
              </a:rPr>
              <a:t>sand where it is cleaned, and released to a stream or </a:t>
            </a:r>
            <a:endParaRPr lang="en-US">
              <a:ea typeface="+mn-lt"/>
              <a:cs typeface="+mn-lt"/>
            </a:endParaRPr>
          </a:p>
          <a:p>
            <a:r>
              <a:rPr lang="en-US" sz="1100">
                <a:ea typeface="+mn-lt"/>
                <a:cs typeface="+mn-lt"/>
              </a:rPr>
              <a:t>stormwater system. There are three types of surface bed </a:t>
            </a:r>
            <a:endParaRPr lang="en-US">
              <a:ea typeface="+mn-lt"/>
              <a:cs typeface="+mn-lt"/>
            </a:endParaRPr>
          </a:p>
          <a:p>
            <a:r>
              <a:rPr lang="en-US" sz="1100">
                <a:ea typeface="+mn-lt"/>
                <a:cs typeface="+mn-lt"/>
              </a:rPr>
              <a:t>filters; 1) Underground sand filters that use several </a:t>
            </a:r>
            <a:endParaRPr lang="en-US">
              <a:ea typeface="+mn-lt"/>
              <a:cs typeface="+mn-lt"/>
            </a:endParaRPr>
          </a:p>
          <a:p>
            <a:r>
              <a:rPr lang="en-US" sz="1100">
                <a:ea typeface="+mn-lt"/>
                <a:cs typeface="+mn-lt"/>
              </a:rPr>
              <a:t>chambers, 2) sand filters installed on the edge of an </a:t>
            </a:r>
            <a:endParaRPr lang="en-US">
              <a:ea typeface="+mn-lt"/>
              <a:cs typeface="+mn-lt"/>
            </a:endParaRPr>
          </a:p>
          <a:p>
            <a:r>
              <a:rPr lang="en-US" sz="1100">
                <a:ea typeface="+mn-lt"/>
                <a:cs typeface="+mn-lt"/>
              </a:rPr>
              <a:t>impervious surface, like a parking lot, and 3) pocket sand </a:t>
            </a:r>
            <a:endParaRPr lang="en-US">
              <a:ea typeface="+mn-lt"/>
              <a:cs typeface="+mn-lt"/>
            </a:endParaRPr>
          </a:p>
          <a:p>
            <a:r>
              <a:rPr lang="en-US" sz="1100">
                <a:ea typeface="+mn-lt"/>
                <a:cs typeface="+mn-lt"/>
              </a:rPr>
              <a:t>filters used specifically for small site projects (for these, stormwater is pretreated by a sediment basin or filter strip before entering a pocket sand filter). Surface bed filters will manage about 1-inch of stormwater and drain 1 to 2 days after a storm. Surface bed filters will be located in stormwater management easements (SMEs), and will be easy to find using the ‘Catching Rain BMP’ app and typing in your property address. </a:t>
            </a:r>
            <a:endParaRPr lang="en-US">
              <a:cs typeface="Calibri"/>
            </a:endParaRPr>
          </a:p>
          <a:p>
            <a:r>
              <a:rPr lang="en-US" sz="1100">
                <a:ea typeface="+mn-lt"/>
                <a:cs typeface="+mn-lt"/>
              </a:rPr>
              <a:t>Most surface bed filters will have five basic parts (see the figure below): </a:t>
            </a:r>
            <a:endParaRPr lang="en-US"/>
          </a:p>
        </p:txBody>
      </p:sp>
      <p:sp>
        <p:nvSpPr>
          <p:cNvPr id="21" name="Rectangle 20">
            <a:extLst>
              <a:ext uri="{FF2B5EF4-FFF2-40B4-BE49-F238E27FC236}">
                <a16:creationId xmlns:a16="http://schemas.microsoft.com/office/drawing/2014/main" id="{4672640D-35C2-62A5-40B9-EBA5509532E9}"/>
              </a:ext>
            </a:extLst>
          </p:cNvPr>
          <p:cNvSpPr/>
          <p:nvPr/>
        </p:nvSpPr>
        <p:spPr>
          <a:xfrm flipV="1">
            <a:off x="228601" y="4096557"/>
            <a:ext cx="6640752" cy="1"/>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2F2C61A-3FBC-E2BC-0D00-A43C3AB435DD}"/>
              </a:ext>
            </a:extLst>
          </p:cNvPr>
          <p:cNvSpPr txBox="1"/>
          <p:nvPr/>
        </p:nvSpPr>
        <p:spPr>
          <a:xfrm>
            <a:off x="7037614" y="1338943"/>
            <a:ext cx="2000249"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000" b="1">
                <a:solidFill>
                  <a:schemeClr val="accent1"/>
                </a:solidFill>
              </a:rPr>
              <a:t>What Are My Responsibilities?</a:t>
            </a:r>
            <a:endParaRPr lang="en-US" sz="1000">
              <a:solidFill>
                <a:schemeClr val="accent1"/>
              </a:solidFill>
            </a:endParaRPr>
          </a:p>
          <a:p>
            <a:r>
              <a:rPr lang="en-US" sz="1000"/>
              <a:t>Ongoing protection, inspection, and maintenance is important to the function of your BMP. Here are a few things to keep in mind: </a:t>
            </a:r>
            <a:endParaRPr lang="en-US" sz="1000">
              <a:cs typeface="Calibri" panose="020F0502020204030204"/>
            </a:endParaRPr>
          </a:p>
          <a:p>
            <a:pPr marL="171450" indent="-171450">
              <a:buFont typeface="Wingdings"/>
              <a:buChar char="Ø"/>
            </a:pPr>
            <a:r>
              <a:rPr lang="en-US" sz="1000"/>
              <a:t>BMPs located on your property according to the ‘Catching Rain BMP’ app must be inspected and cared for by you, the property owner. The requirements for inspection and maintenance presented in this document are supported by the City’s Ordinance in Chapter 53: Stormwater Management Department. </a:t>
            </a:r>
            <a:endParaRPr lang="en-US" sz="1000">
              <a:cs typeface="Calibri"/>
            </a:endParaRPr>
          </a:p>
          <a:p>
            <a:pPr marL="171450" indent="-171450">
              <a:buFont typeface="Wingdings"/>
              <a:buChar char="Ø"/>
            </a:pPr>
            <a:r>
              <a:rPr lang="en-US" sz="1000"/>
              <a:t>You can choose to hire others (like a landscape company) to perform inspection and maintenance activities, but you are ultimately responsible for inspection and maintenance. </a:t>
            </a:r>
            <a:endParaRPr lang="en-US" sz="1000">
              <a:cs typeface="Calibri" panose="020F0502020204030204"/>
            </a:endParaRPr>
          </a:p>
          <a:p>
            <a:pPr marL="171450" indent="-171450">
              <a:buFont typeface="Wingdings"/>
              <a:buChar char="Ø"/>
            </a:pPr>
            <a:r>
              <a:rPr lang="en-US" sz="1000"/>
              <a:t>City Utilities keeps track of your inspection and maintenance reports and may perform utility-led inspections when they see fit. If you don’t inspect and maintain your BMP, this violates the City’s Stormwater Ordinance and can result in fines, penalties, and requirements to fix your BMP. </a:t>
            </a:r>
            <a:endParaRPr lang="en-US" sz="1000">
              <a:cs typeface="Calibri"/>
            </a:endParaRPr>
          </a:p>
        </p:txBody>
      </p:sp>
      <p:sp>
        <p:nvSpPr>
          <p:cNvPr id="24" name="TextBox 23">
            <a:extLst>
              <a:ext uri="{FF2B5EF4-FFF2-40B4-BE49-F238E27FC236}">
                <a16:creationId xmlns:a16="http://schemas.microsoft.com/office/drawing/2014/main" id="{DDD93F09-95E7-DE59-5DA4-EE58476FC281}"/>
              </a:ext>
            </a:extLst>
          </p:cNvPr>
          <p:cNvSpPr txBox="1"/>
          <p:nvPr/>
        </p:nvSpPr>
        <p:spPr>
          <a:xfrm>
            <a:off x="179615" y="4146074"/>
            <a:ext cx="4294412" cy="19543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1. </a:t>
            </a:r>
            <a:r>
              <a:rPr lang="en-US" sz="1100" b="1">
                <a:solidFill>
                  <a:schemeClr val="accent1"/>
                </a:solidFill>
              </a:rPr>
              <a:t>Inlet structures</a:t>
            </a:r>
            <a:r>
              <a:rPr lang="en-US" sz="1100"/>
              <a:t> let water flow into the BMP. </a:t>
            </a:r>
            <a:endParaRPr lang="en-US" sz="1100">
              <a:cs typeface="Calibri"/>
            </a:endParaRPr>
          </a:p>
          <a:p>
            <a:r>
              <a:rPr lang="en-US" sz="1100"/>
              <a:t>2. </a:t>
            </a:r>
            <a:r>
              <a:rPr lang="en-US" sz="1100" b="1">
                <a:solidFill>
                  <a:schemeClr val="accent1"/>
                </a:solidFill>
              </a:rPr>
              <a:t>Pretreatment</a:t>
            </a:r>
            <a:r>
              <a:rPr lang="en-US" sz="1100"/>
              <a:t> areas remove trash, debris, and dirt </a:t>
            </a:r>
          </a:p>
          <a:p>
            <a:r>
              <a:rPr lang="en-US" sz="1100"/>
              <a:t>from stormwater flowing in. This helps to prevent </a:t>
            </a:r>
          </a:p>
          <a:p>
            <a:r>
              <a:rPr lang="en-US" sz="1100"/>
              <a:t>clogging of the main treatment area. </a:t>
            </a:r>
            <a:endParaRPr lang="en-US" sz="1100">
              <a:cs typeface="Calibri"/>
            </a:endParaRPr>
          </a:p>
          <a:p>
            <a:r>
              <a:rPr lang="en-US" sz="1100"/>
              <a:t>3. The </a:t>
            </a:r>
            <a:r>
              <a:rPr lang="en-US" sz="1100" b="1">
                <a:solidFill>
                  <a:schemeClr val="accent1"/>
                </a:solidFill>
              </a:rPr>
              <a:t>main treatment</a:t>
            </a:r>
            <a:r>
              <a:rPr lang="en-US" sz="1100"/>
              <a:t> area is where </a:t>
            </a:r>
          </a:p>
          <a:p>
            <a:r>
              <a:rPr lang="en-US" sz="1100"/>
              <a:t>stormwater is collected, so the water can be cleaned </a:t>
            </a:r>
          </a:p>
          <a:p>
            <a:r>
              <a:rPr lang="en-US" sz="1100"/>
              <a:t>and drain at a controlled speed. </a:t>
            </a:r>
            <a:endParaRPr lang="en-US" sz="1100">
              <a:cs typeface="Calibri"/>
            </a:endParaRPr>
          </a:p>
          <a:p>
            <a:r>
              <a:rPr lang="en-US" sz="1100"/>
              <a:t>4. </a:t>
            </a:r>
            <a:r>
              <a:rPr lang="en-US" sz="1100" b="1">
                <a:solidFill>
                  <a:schemeClr val="accent1"/>
                </a:solidFill>
              </a:rPr>
              <a:t>Emergency overflows</a:t>
            </a:r>
            <a:r>
              <a:rPr lang="en-US" sz="1100"/>
              <a:t> let water escape and flow around the </a:t>
            </a:r>
            <a:endParaRPr lang="en-US" sz="1100">
              <a:cs typeface="Calibri"/>
            </a:endParaRPr>
          </a:p>
          <a:p>
            <a:r>
              <a:rPr lang="en-US" sz="1100"/>
              <a:t>BMP during intense or long storms, without flooding the </a:t>
            </a:r>
          </a:p>
          <a:p>
            <a:r>
              <a:rPr lang="en-US" sz="1100"/>
              <a:t>surrounding area. </a:t>
            </a:r>
            <a:endParaRPr lang="en-US" sz="1100">
              <a:cs typeface="Calibri"/>
            </a:endParaRPr>
          </a:p>
          <a:p>
            <a:r>
              <a:rPr lang="en-US" sz="1100"/>
              <a:t>5. The </a:t>
            </a:r>
            <a:r>
              <a:rPr lang="en-US" sz="1100" b="1">
                <a:solidFill>
                  <a:schemeClr val="accent1"/>
                </a:solidFill>
              </a:rPr>
              <a:t>outlet structure</a:t>
            </a:r>
            <a:r>
              <a:rPr lang="en-US" sz="1100"/>
              <a:t> lets the cleaner water exit the BMP. </a:t>
            </a:r>
            <a:endParaRPr lang="en-US" sz="1100">
              <a:cs typeface="Calibri"/>
            </a:endParaRPr>
          </a:p>
        </p:txBody>
      </p:sp>
      <p:sp>
        <p:nvSpPr>
          <p:cNvPr id="26" name="Rectangle 25">
            <a:extLst>
              <a:ext uri="{FF2B5EF4-FFF2-40B4-BE49-F238E27FC236}">
                <a16:creationId xmlns:a16="http://schemas.microsoft.com/office/drawing/2014/main" id="{9A9823D6-DC45-C715-5673-18E4D2257AD6}"/>
              </a:ext>
            </a:extLst>
          </p:cNvPr>
          <p:cNvSpPr/>
          <p:nvPr/>
        </p:nvSpPr>
        <p:spPr>
          <a:xfrm flipH="1" flipV="1">
            <a:off x="6949005" y="1679862"/>
            <a:ext cx="4214" cy="4679246"/>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222E8B9-3432-3A7B-391C-B44C23D3414E}"/>
              </a:ext>
            </a:extLst>
          </p:cNvPr>
          <p:cNvPicPr>
            <a:picLocks noChangeAspect="1"/>
          </p:cNvPicPr>
          <p:nvPr/>
        </p:nvPicPr>
        <p:blipFill>
          <a:blip r:embed="rId4"/>
          <a:stretch>
            <a:fillRect/>
          </a:stretch>
        </p:blipFill>
        <p:spPr>
          <a:xfrm>
            <a:off x="3764307" y="1716952"/>
            <a:ext cx="3109205" cy="1454968"/>
          </a:xfrm>
          <a:prstGeom prst="rect">
            <a:avLst/>
          </a:prstGeom>
        </p:spPr>
      </p:pic>
    </p:spTree>
    <p:extLst>
      <p:ext uri="{BB962C8B-B14F-4D97-AF65-F5344CB8AC3E}">
        <p14:creationId xmlns:p14="http://schemas.microsoft.com/office/powerpoint/2010/main" val="26807870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421265-A803-499A-0015-4C2CC0866BFC}"/>
              </a:ext>
            </a:extLst>
          </p:cNvPr>
          <p:cNvPicPr>
            <a:picLocks noChangeAspect="1"/>
          </p:cNvPicPr>
          <p:nvPr/>
        </p:nvPicPr>
        <p:blipFill>
          <a:blip r:embed="rId3"/>
          <a:stretch>
            <a:fillRect/>
          </a:stretch>
        </p:blipFill>
        <p:spPr>
          <a:xfrm>
            <a:off x="3325404" y="3943680"/>
            <a:ext cx="3541886" cy="2116720"/>
          </a:xfrm>
          <a:prstGeom prst="rect">
            <a:avLst/>
          </a:prstGeom>
        </p:spPr>
      </p:pic>
      <p:sp>
        <p:nvSpPr>
          <p:cNvPr id="3" name="Title 2">
            <a:extLst>
              <a:ext uri="{FF2B5EF4-FFF2-40B4-BE49-F238E27FC236}">
                <a16:creationId xmlns:a16="http://schemas.microsoft.com/office/drawing/2014/main" id="{B0F5B9D9-1AAB-CDAE-F861-6D2394AC665E}"/>
              </a:ext>
            </a:extLst>
          </p:cNvPr>
          <p:cNvSpPr>
            <a:spLocks noGrp="1"/>
          </p:cNvSpPr>
          <p:nvPr>
            <p:ph type="title"/>
          </p:nvPr>
        </p:nvSpPr>
        <p:spPr>
          <a:xfrm>
            <a:off x="391887" y="656721"/>
            <a:ext cx="6474278" cy="681314"/>
          </a:xfrm>
        </p:spPr>
        <p:txBody>
          <a:bodyPr>
            <a:normAutofit fontScale="90000"/>
          </a:bodyPr>
          <a:lstStyle/>
          <a:p>
            <a:pPr>
              <a:lnSpc>
                <a:spcPct val="100000"/>
              </a:lnSpc>
            </a:pPr>
            <a:r>
              <a:rPr lang="en-US" sz="2400"/>
              <a:t>Pavement Systems - </a:t>
            </a:r>
            <a:br>
              <a:rPr lang="en-US" sz="2400">
                <a:cs typeface="Calibri"/>
              </a:rPr>
            </a:br>
            <a:r>
              <a:rPr lang="en-US">
                <a:cs typeface="Calibri"/>
              </a:rPr>
              <a:t>Permeable Pavement Basics</a:t>
            </a:r>
            <a:br>
              <a:rPr lang="en-US"/>
            </a:br>
            <a:endParaRPr lang="en-US">
              <a:cs typeface="Calibri" panose="020F0502020204030204"/>
            </a:endParaRPr>
          </a:p>
        </p:txBody>
      </p:sp>
      <p:sp>
        <p:nvSpPr>
          <p:cNvPr id="17" name="TextBox 16">
            <a:extLst>
              <a:ext uri="{FF2B5EF4-FFF2-40B4-BE49-F238E27FC236}">
                <a16:creationId xmlns:a16="http://schemas.microsoft.com/office/drawing/2014/main" id="{752AE429-CCD6-D4AD-5B2D-9DBE298DF6C6}"/>
              </a:ext>
            </a:extLst>
          </p:cNvPr>
          <p:cNvSpPr txBox="1"/>
          <p:nvPr/>
        </p:nvSpPr>
        <p:spPr>
          <a:xfrm>
            <a:off x="179613" y="1681843"/>
            <a:ext cx="6743700"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ea typeface="+mn-lt"/>
                <a:cs typeface="+mn-lt"/>
              </a:rPr>
              <a:t>Permeable Surfaces</a:t>
            </a:r>
            <a:r>
              <a:rPr lang="en-US" sz="1100">
                <a:ea typeface="+mn-lt"/>
                <a:cs typeface="+mn-lt"/>
              </a:rPr>
              <a:t> are Best Management Practices (BMPs) that </a:t>
            </a:r>
            <a:endParaRPr lang="en-US">
              <a:ea typeface="+mn-lt"/>
              <a:cs typeface="+mn-lt"/>
            </a:endParaRPr>
          </a:p>
          <a:p>
            <a:r>
              <a:rPr lang="en-US" sz="1100">
                <a:ea typeface="+mn-lt"/>
                <a:cs typeface="+mn-lt"/>
              </a:rPr>
              <a:t>let stormwater flow into the holes in the pavement surface. </a:t>
            </a:r>
            <a:endParaRPr lang="en-US">
              <a:ea typeface="+mn-lt"/>
              <a:cs typeface="+mn-lt"/>
            </a:endParaRPr>
          </a:p>
          <a:p>
            <a:r>
              <a:rPr lang="en-US" sz="1100">
                <a:ea typeface="+mn-lt"/>
                <a:cs typeface="+mn-lt"/>
              </a:rPr>
              <a:t>From there, the water soaks into the soil below. Permeable </a:t>
            </a:r>
            <a:endParaRPr lang="en-US">
              <a:ea typeface="+mn-lt"/>
              <a:cs typeface="+mn-lt"/>
            </a:endParaRPr>
          </a:p>
          <a:p>
            <a:r>
              <a:rPr lang="en-US" sz="1100">
                <a:ea typeface="+mn-lt"/>
                <a:cs typeface="+mn-lt"/>
              </a:rPr>
              <a:t>surfaces can consist of modular pavers, concrete grids, pervious </a:t>
            </a:r>
            <a:endParaRPr lang="en-US">
              <a:ea typeface="+mn-lt"/>
              <a:cs typeface="+mn-lt"/>
            </a:endParaRPr>
          </a:p>
          <a:p>
            <a:r>
              <a:rPr lang="en-US" sz="1100">
                <a:ea typeface="+mn-lt"/>
                <a:cs typeface="+mn-lt"/>
              </a:rPr>
              <a:t>concrete, porous asphalt, and cellular confinement systems. </a:t>
            </a:r>
            <a:endParaRPr lang="en-US">
              <a:ea typeface="+mn-lt"/>
              <a:cs typeface="+mn-lt"/>
            </a:endParaRPr>
          </a:p>
          <a:p>
            <a:r>
              <a:rPr lang="en-US" sz="1100">
                <a:ea typeface="+mn-lt"/>
                <a:cs typeface="+mn-lt"/>
              </a:rPr>
              <a:t>Permeable surfaces usually manage about 1-inch of stormwater. </a:t>
            </a:r>
            <a:endParaRPr lang="en-US">
              <a:ea typeface="+mn-lt"/>
              <a:cs typeface="+mn-lt"/>
            </a:endParaRPr>
          </a:p>
          <a:p>
            <a:r>
              <a:rPr lang="en-US" sz="1100">
                <a:ea typeface="+mn-lt"/>
                <a:cs typeface="+mn-lt"/>
              </a:rPr>
              <a:t>The permeable surface should be dry about 2 hours after a storm. </a:t>
            </a:r>
            <a:endParaRPr lang="en-US">
              <a:ea typeface="+mn-lt"/>
              <a:cs typeface="+mn-lt"/>
            </a:endParaRPr>
          </a:p>
          <a:p>
            <a:r>
              <a:rPr lang="en-US" sz="1100">
                <a:ea typeface="+mn-lt"/>
                <a:cs typeface="+mn-lt"/>
              </a:rPr>
              <a:t>Permeable surface areas will be located in stormwater </a:t>
            </a:r>
            <a:endParaRPr lang="en-US">
              <a:ea typeface="+mn-lt"/>
              <a:cs typeface="+mn-lt"/>
            </a:endParaRPr>
          </a:p>
          <a:p>
            <a:r>
              <a:rPr lang="en-US" sz="1100">
                <a:ea typeface="+mn-lt"/>
                <a:cs typeface="+mn-lt"/>
              </a:rPr>
              <a:t>management easements (SMEs), and will be easy to find using </a:t>
            </a:r>
            <a:endParaRPr lang="en-US">
              <a:ea typeface="+mn-lt"/>
              <a:cs typeface="+mn-lt"/>
            </a:endParaRPr>
          </a:p>
          <a:p>
            <a:r>
              <a:rPr lang="en-US" sz="1100">
                <a:ea typeface="+mn-lt"/>
                <a:cs typeface="+mn-lt"/>
              </a:rPr>
              <a:t>the ‘Catching Rain BMP’ app and typing in your property address. </a:t>
            </a:r>
            <a:endParaRPr lang="en-US">
              <a:ea typeface="+mn-lt"/>
              <a:cs typeface="+mn-lt"/>
            </a:endParaRPr>
          </a:p>
          <a:p>
            <a:r>
              <a:rPr lang="en-US" sz="1100">
                <a:ea typeface="+mn-lt"/>
                <a:cs typeface="+mn-lt"/>
              </a:rPr>
              <a:t>Most permeable surfaces will have five basic parts (see the figure </a:t>
            </a:r>
            <a:endParaRPr lang="en-US">
              <a:ea typeface="+mn-lt"/>
              <a:cs typeface="+mn-lt"/>
            </a:endParaRPr>
          </a:p>
          <a:p>
            <a:r>
              <a:rPr lang="en-US" sz="1100">
                <a:ea typeface="+mn-lt"/>
                <a:cs typeface="+mn-lt"/>
              </a:rPr>
              <a:t>below): </a:t>
            </a:r>
            <a:endParaRPr lang="en-US">
              <a:cs typeface="Calibri"/>
            </a:endParaRPr>
          </a:p>
        </p:txBody>
      </p:sp>
      <p:sp>
        <p:nvSpPr>
          <p:cNvPr id="21" name="Rectangle 20">
            <a:extLst>
              <a:ext uri="{FF2B5EF4-FFF2-40B4-BE49-F238E27FC236}">
                <a16:creationId xmlns:a16="http://schemas.microsoft.com/office/drawing/2014/main" id="{4672640D-35C2-62A5-40B9-EBA5509532E9}"/>
              </a:ext>
            </a:extLst>
          </p:cNvPr>
          <p:cNvSpPr/>
          <p:nvPr/>
        </p:nvSpPr>
        <p:spPr>
          <a:xfrm flipV="1">
            <a:off x="228601" y="3847587"/>
            <a:ext cx="6640752" cy="1"/>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2F2C61A-3FBC-E2BC-0D00-A43C3AB435DD}"/>
              </a:ext>
            </a:extLst>
          </p:cNvPr>
          <p:cNvSpPr txBox="1"/>
          <p:nvPr/>
        </p:nvSpPr>
        <p:spPr>
          <a:xfrm>
            <a:off x="7037614" y="1338943"/>
            <a:ext cx="2000249"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000" b="1">
                <a:solidFill>
                  <a:schemeClr val="accent1"/>
                </a:solidFill>
              </a:rPr>
              <a:t>What Are My Responsibilities?</a:t>
            </a:r>
            <a:endParaRPr lang="en-US" sz="1000">
              <a:solidFill>
                <a:schemeClr val="accent1"/>
              </a:solidFill>
            </a:endParaRPr>
          </a:p>
          <a:p>
            <a:r>
              <a:rPr lang="en-US" sz="1000"/>
              <a:t>Ongoing protection, inspection, and maintenance is important to the function of your BMP. Here are a few things to keep in mind: </a:t>
            </a:r>
            <a:endParaRPr lang="en-US" sz="1000">
              <a:cs typeface="Calibri" panose="020F0502020204030204"/>
            </a:endParaRPr>
          </a:p>
          <a:p>
            <a:pPr marL="171450" indent="-171450">
              <a:buFont typeface="Wingdings"/>
              <a:buChar char="Ø"/>
            </a:pPr>
            <a:r>
              <a:rPr lang="en-US" sz="1000"/>
              <a:t>BMPs located on your property according to the ‘Catching Rain BMP’ app must be inspected and cared for by you, the property owner. The requirements for inspection and maintenance presented in this document are supported by the City’s Ordinance in Chapter 53: Stormwater Management Department. </a:t>
            </a:r>
            <a:endParaRPr lang="en-US" sz="1000">
              <a:cs typeface="Calibri"/>
            </a:endParaRPr>
          </a:p>
          <a:p>
            <a:pPr marL="171450" indent="-171450">
              <a:buFont typeface="Wingdings"/>
              <a:buChar char="Ø"/>
            </a:pPr>
            <a:r>
              <a:rPr lang="en-US" sz="1000"/>
              <a:t>You can choose to hire others (like a landscape company) to perform inspection and maintenance activities, but you are ultimately responsible for inspection and maintenance. </a:t>
            </a:r>
            <a:endParaRPr lang="en-US" sz="1000">
              <a:cs typeface="Calibri" panose="020F0502020204030204"/>
            </a:endParaRPr>
          </a:p>
          <a:p>
            <a:pPr marL="171450" indent="-171450">
              <a:buFont typeface="Wingdings"/>
              <a:buChar char="Ø"/>
            </a:pPr>
            <a:r>
              <a:rPr lang="en-US" sz="1000"/>
              <a:t>City Utilities keeps track of your inspection and maintenance reports and may perform utility-led inspections when they see fit. If you don’t inspect and maintain your BMP, this violates the City’s Stormwater Ordinance and can result in fines, penalties, and requirements to fix your BMP. </a:t>
            </a:r>
            <a:endParaRPr lang="en-US" sz="1000">
              <a:cs typeface="Calibri"/>
            </a:endParaRPr>
          </a:p>
        </p:txBody>
      </p:sp>
      <p:sp>
        <p:nvSpPr>
          <p:cNvPr id="24" name="TextBox 23">
            <a:extLst>
              <a:ext uri="{FF2B5EF4-FFF2-40B4-BE49-F238E27FC236}">
                <a16:creationId xmlns:a16="http://schemas.microsoft.com/office/drawing/2014/main" id="{DDD93F09-95E7-DE59-5DA4-EE58476FC281}"/>
              </a:ext>
            </a:extLst>
          </p:cNvPr>
          <p:cNvSpPr txBox="1"/>
          <p:nvPr/>
        </p:nvSpPr>
        <p:spPr>
          <a:xfrm>
            <a:off x="179615" y="3942372"/>
            <a:ext cx="4294412"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1. </a:t>
            </a:r>
            <a:r>
              <a:rPr lang="en-US" sz="1100" b="1">
                <a:solidFill>
                  <a:schemeClr val="accent1"/>
                </a:solidFill>
              </a:rPr>
              <a:t>Inlet structures</a:t>
            </a:r>
            <a:r>
              <a:rPr lang="en-US" sz="1100"/>
              <a:t> let water flow into the BMP. </a:t>
            </a:r>
            <a:endParaRPr lang="en-US" sz="1100">
              <a:cs typeface="Calibri"/>
            </a:endParaRPr>
          </a:p>
          <a:p>
            <a:r>
              <a:rPr lang="en-US" sz="1100"/>
              <a:t>2. </a:t>
            </a:r>
            <a:r>
              <a:rPr lang="en-US" sz="1100" b="1">
                <a:solidFill>
                  <a:schemeClr val="accent1"/>
                </a:solidFill>
              </a:rPr>
              <a:t>Pretreatment</a:t>
            </a:r>
            <a:r>
              <a:rPr lang="en-US" sz="1100"/>
              <a:t> areas remove trash, debris, and </a:t>
            </a:r>
          </a:p>
          <a:p>
            <a:r>
              <a:rPr lang="en-US" sz="1100"/>
              <a:t>dirt from stormwater flowing in. This helps to </a:t>
            </a:r>
          </a:p>
          <a:p>
            <a:r>
              <a:rPr lang="en-US" sz="1100"/>
              <a:t>prevent clogging of the main treatment area. </a:t>
            </a:r>
            <a:endParaRPr lang="en-US" sz="1100">
              <a:cs typeface="Calibri"/>
            </a:endParaRPr>
          </a:p>
          <a:p>
            <a:r>
              <a:rPr lang="en-US" sz="1100"/>
              <a:t>3. The </a:t>
            </a:r>
            <a:r>
              <a:rPr lang="en-US" sz="1100" b="1">
                <a:solidFill>
                  <a:schemeClr val="accent1"/>
                </a:solidFill>
              </a:rPr>
              <a:t>main treatment</a:t>
            </a:r>
            <a:r>
              <a:rPr lang="en-US" sz="1100"/>
              <a:t> area is where stormwater is </a:t>
            </a:r>
          </a:p>
          <a:p>
            <a:r>
              <a:rPr lang="en-US" sz="1100"/>
              <a:t>collected, so the water can be cleaned and drain at a </a:t>
            </a:r>
          </a:p>
          <a:p>
            <a:r>
              <a:rPr lang="en-US" sz="1100"/>
              <a:t>controlled speed. </a:t>
            </a:r>
            <a:endParaRPr lang="en-US" sz="1100">
              <a:cs typeface="Calibri"/>
            </a:endParaRPr>
          </a:p>
          <a:p>
            <a:r>
              <a:rPr lang="en-US" sz="1100"/>
              <a:t>4. </a:t>
            </a:r>
            <a:r>
              <a:rPr lang="en-US" sz="1100" b="1">
                <a:solidFill>
                  <a:schemeClr val="accent1"/>
                </a:solidFill>
              </a:rPr>
              <a:t>Emergency overflows</a:t>
            </a:r>
            <a:r>
              <a:rPr lang="en-US" sz="1100"/>
              <a:t> let water escape and flow </a:t>
            </a:r>
          </a:p>
          <a:p>
            <a:r>
              <a:rPr lang="en-US" sz="1100"/>
              <a:t>around the BMP during intense or long storms, without </a:t>
            </a:r>
          </a:p>
          <a:p>
            <a:r>
              <a:rPr lang="en-US" sz="1100"/>
              <a:t>flooding the surrounding area. </a:t>
            </a:r>
            <a:endParaRPr lang="en-US" sz="1100">
              <a:cs typeface="Calibri"/>
            </a:endParaRPr>
          </a:p>
          <a:p>
            <a:r>
              <a:rPr lang="en-US" sz="1100"/>
              <a:t>5. The </a:t>
            </a:r>
            <a:r>
              <a:rPr lang="en-US" sz="1100" b="1">
                <a:solidFill>
                  <a:schemeClr val="accent1"/>
                </a:solidFill>
              </a:rPr>
              <a:t>outlet structure</a:t>
            </a:r>
            <a:r>
              <a:rPr lang="en-US" sz="1100"/>
              <a:t> lets the cleaner water exit </a:t>
            </a:r>
          </a:p>
          <a:p>
            <a:r>
              <a:rPr lang="en-US" sz="1100"/>
              <a:t>the BMP. </a:t>
            </a:r>
            <a:endParaRPr lang="en-US" sz="1100">
              <a:cs typeface="Calibri"/>
            </a:endParaRPr>
          </a:p>
        </p:txBody>
      </p:sp>
      <p:sp>
        <p:nvSpPr>
          <p:cNvPr id="26" name="Rectangle 25">
            <a:extLst>
              <a:ext uri="{FF2B5EF4-FFF2-40B4-BE49-F238E27FC236}">
                <a16:creationId xmlns:a16="http://schemas.microsoft.com/office/drawing/2014/main" id="{9A9823D6-DC45-C715-5673-18E4D2257AD6}"/>
              </a:ext>
            </a:extLst>
          </p:cNvPr>
          <p:cNvSpPr/>
          <p:nvPr/>
        </p:nvSpPr>
        <p:spPr>
          <a:xfrm flipH="1" flipV="1">
            <a:off x="6949005" y="1679862"/>
            <a:ext cx="4214" cy="4679246"/>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F1F46A4-7F57-286A-D15A-F83439849284}"/>
              </a:ext>
            </a:extLst>
          </p:cNvPr>
          <p:cNvPicPr>
            <a:picLocks noChangeAspect="1"/>
          </p:cNvPicPr>
          <p:nvPr/>
        </p:nvPicPr>
        <p:blipFill>
          <a:blip r:embed="rId4"/>
          <a:stretch>
            <a:fillRect/>
          </a:stretch>
        </p:blipFill>
        <p:spPr>
          <a:xfrm>
            <a:off x="4170062" y="1717706"/>
            <a:ext cx="2697557" cy="1989125"/>
          </a:xfrm>
          <a:prstGeom prst="rect">
            <a:avLst/>
          </a:prstGeom>
        </p:spPr>
      </p:pic>
    </p:spTree>
    <p:extLst>
      <p:ext uri="{BB962C8B-B14F-4D97-AF65-F5344CB8AC3E}">
        <p14:creationId xmlns:p14="http://schemas.microsoft.com/office/powerpoint/2010/main" val="34714258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F5EBBD-D2AC-4491-CE99-67657F826557}"/>
              </a:ext>
            </a:extLst>
          </p:cNvPr>
          <p:cNvSpPr>
            <a:spLocks noGrp="1"/>
          </p:cNvSpPr>
          <p:nvPr>
            <p:ph type="title"/>
          </p:nvPr>
        </p:nvSpPr>
        <p:spPr>
          <a:xfrm>
            <a:off x="391886" y="269424"/>
            <a:ext cx="6474278" cy="1068611"/>
          </a:xfrm>
        </p:spPr>
        <p:txBody>
          <a:bodyPr anchor="ctr">
            <a:normAutofit/>
          </a:bodyPr>
          <a:lstStyle/>
          <a:p>
            <a:r>
              <a:rPr lang="en-US"/>
              <a:t>BMPs on your property</a:t>
            </a:r>
          </a:p>
        </p:txBody>
      </p:sp>
      <p:sp>
        <p:nvSpPr>
          <p:cNvPr id="2" name="TextBox 1">
            <a:extLst>
              <a:ext uri="{FF2B5EF4-FFF2-40B4-BE49-F238E27FC236}">
                <a16:creationId xmlns:a16="http://schemas.microsoft.com/office/drawing/2014/main" id="{31E63836-1758-4C6B-26E2-A614084B1FBB}"/>
              </a:ext>
            </a:extLst>
          </p:cNvPr>
          <p:cNvSpPr txBox="1"/>
          <p:nvPr/>
        </p:nvSpPr>
        <p:spPr>
          <a:xfrm>
            <a:off x="315248" y="1805281"/>
            <a:ext cx="6094156" cy="341632"/>
          </a:xfrm>
          <a:prstGeom prst="rect">
            <a:avLst/>
          </a:prstGeom>
          <a:noFill/>
        </p:spPr>
        <p:txBody>
          <a:bodyPr wrap="square" rtlCol="0">
            <a:spAutoFit/>
          </a:bodyPr>
          <a:lstStyle/>
          <a:p>
            <a:pPr defTabSz="685800">
              <a:lnSpc>
                <a:spcPct val="90000"/>
              </a:lnSpc>
              <a:spcBef>
                <a:spcPts val="750"/>
              </a:spcBef>
              <a:defRPr/>
            </a:pPr>
            <a:r>
              <a:rPr lang="en-US" b="1">
                <a:solidFill>
                  <a:prstClr val="black"/>
                </a:solidFill>
                <a:latin typeface="Calibri" panose="020F0502020204030204"/>
              </a:rPr>
              <a:t>What are Your Responsibilities Once Your BMP is Located?</a:t>
            </a:r>
          </a:p>
        </p:txBody>
      </p:sp>
      <p:sp>
        <p:nvSpPr>
          <p:cNvPr id="8" name="TextBox 7">
            <a:extLst>
              <a:ext uri="{FF2B5EF4-FFF2-40B4-BE49-F238E27FC236}">
                <a16:creationId xmlns:a16="http://schemas.microsoft.com/office/drawing/2014/main" id="{F938BDF6-2368-03B6-E692-286BF1538DC0}"/>
              </a:ext>
            </a:extLst>
          </p:cNvPr>
          <p:cNvSpPr txBox="1"/>
          <p:nvPr/>
        </p:nvSpPr>
        <p:spPr>
          <a:xfrm>
            <a:off x="391886" y="2240004"/>
            <a:ext cx="8752114" cy="3970318"/>
          </a:xfrm>
          <a:prstGeom prst="rect">
            <a:avLst/>
          </a:prstGeom>
          <a:noFill/>
        </p:spPr>
        <p:txBody>
          <a:bodyPr wrap="square" lIns="91440" tIns="45720" rIns="91440" bIns="45720" rtlCol="0" anchor="t">
            <a:spAutoFit/>
          </a:bodyPr>
          <a:lstStyle/>
          <a:p>
            <a:r>
              <a:rPr lang="en-US" b="1"/>
              <a:t>Owner:</a:t>
            </a:r>
          </a:p>
          <a:p>
            <a:pPr marL="285750" indent="-285750">
              <a:buFont typeface="Arial" panose="020B0604020202020204" pitchFamily="34" charset="0"/>
              <a:buChar char="•"/>
            </a:pPr>
            <a:r>
              <a:rPr lang="en-US"/>
              <a:t>Protect your BMP and related components from development, encroachment, and damage</a:t>
            </a:r>
          </a:p>
          <a:p>
            <a:pPr marL="285750" indent="-285750">
              <a:buFont typeface="Arial" panose="020B0604020202020204" pitchFamily="34" charset="0"/>
              <a:buChar char="•"/>
            </a:pPr>
            <a:r>
              <a:rPr lang="en-US"/>
              <a:t>Maintain and protect access routes, so your BMP is accessible from a public roadway</a:t>
            </a:r>
            <a:endParaRPr lang="en-US">
              <a:cs typeface="Calibri"/>
            </a:endParaRPr>
          </a:p>
          <a:p>
            <a:pPr marL="285750" indent="-285750">
              <a:buFont typeface="Arial" panose="020B0604020202020204" pitchFamily="34" charset="0"/>
              <a:buChar char="•"/>
            </a:pPr>
            <a:r>
              <a:rPr lang="en-US"/>
              <a:t>At a minimum, conduct and document inspections and maintenance annually </a:t>
            </a:r>
          </a:p>
          <a:p>
            <a:pPr marL="285750" indent="-285750">
              <a:buFont typeface="Arial" panose="020B0604020202020204" pitchFamily="34" charset="0"/>
              <a:buChar char="•"/>
            </a:pPr>
            <a:r>
              <a:rPr lang="en-US"/>
              <a:t>Follow guidelines in the BMP inspection forms found in Section 5 of the BMP manual  </a:t>
            </a:r>
            <a:endParaRPr lang="en-US">
              <a:cs typeface="Calibri"/>
            </a:endParaRPr>
          </a:p>
          <a:p>
            <a:pPr marL="285750" indent="-285750">
              <a:buFont typeface="Arial" panose="020B0604020202020204" pitchFamily="34" charset="0"/>
              <a:buChar char="•"/>
            </a:pPr>
            <a:r>
              <a:rPr lang="en-US"/>
              <a:t>Submit required information to the City via the ‘Catching Rain BMP’ app </a:t>
            </a:r>
          </a:p>
          <a:p>
            <a:pPr marL="742950" lvl="1" indent="-285750">
              <a:buFont typeface="Arial" panose="020B0604020202020204" pitchFamily="34" charset="0"/>
              <a:buChar char="•"/>
            </a:pPr>
            <a:r>
              <a:rPr lang="en-US"/>
              <a:t>App explained in further detail in later slides</a:t>
            </a:r>
          </a:p>
          <a:p>
            <a:pPr lvl="1"/>
            <a:endParaRPr lang="en-US"/>
          </a:p>
          <a:p>
            <a:r>
              <a:rPr lang="en-US" b="1"/>
              <a:t>Utility:</a:t>
            </a:r>
          </a:p>
          <a:p>
            <a:r>
              <a:rPr lang="en-US" b="1"/>
              <a:t> </a:t>
            </a:r>
            <a:r>
              <a:rPr lang="en-US"/>
              <a:t>We are here to help - contact City Utilities with questions about your BMP</a:t>
            </a:r>
          </a:p>
          <a:p>
            <a:pPr marL="742950" lvl="1" indent="-285750">
              <a:buFont typeface="Arial" panose="020B0604020202020204" pitchFamily="34" charset="0"/>
              <a:buChar char="•"/>
            </a:pPr>
            <a:r>
              <a:rPr lang="en-US">
                <a:hlinkClick r:id="rId4"/>
              </a:rPr>
              <a:t>stormwater@cityoffortwayne.org</a:t>
            </a:r>
            <a:r>
              <a:rPr lang="en-US"/>
              <a:t> </a:t>
            </a:r>
          </a:p>
          <a:p>
            <a:pPr marL="742950" lvl="1" indent="-285750">
              <a:buFont typeface="Arial" panose="020B0604020202020204" pitchFamily="34" charset="0"/>
              <a:buChar char="•"/>
            </a:pPr>
            <a:r>
              <a:rPr lang="en-US"/>
              <a:t>Phone: 311 or (260) 427-8311</a:t>
            </a: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1394657146"/>
      </p:ext>
    </p:extLst>
  </p:cSld>
  <p:clrMapOvr>
    <a:masterClrMapping/>
  </p:clrMapOvr>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F5EBBD-D2AC-4491-CE99-67657F826557}"/>
              </a:ext>
            </a:extLst>
          </p:cNvPr>
          <p:cNvSpPr>
            <a:spLocks noGrp="1"/>
          </p:cNvSpPr>
          <p:nvPr>
            <p:ph type="title"/>
          </p:nvPr>
        </p:nvSpPr>
        <p:spPr>
          <a:xfrm>
            <a:off x="391886" y="269424"/>
            <a:ext cx="6474278" cy="1068611"/>
          </a:xfrm>
        </p:spPr>
        <p:txBody>
          <a:bodyPr anchor="ctr">
            <a:normAutofit/>
          </a:bodyPr>
          <a:lstStyle/>
          <a:p>
            <a:r>
              <a:rPr lang="en-US"/>
              <a:t>BMPs on your property </a:t>
            </a:r>
            <a:r>
              <a:rPr lang="en-US" sz="2400" i="1"/>
              <a:t>(cont.)</a:t>
            </a:r>
            <a:endParaRPr lang="en-US" sz="2400"/>
          </a:p>
        </p:txBody>
      </p:sp>
      <p:sp>
        <p:nvSpPr>
          <p:cNvPr id="5" name="TextBox 4">
            <a:extLst>
              <a:ext uri="{FF2B5EF4-FFF2-40B4-BE49-F238E27FC236}">
                <a16:creationId xmlns:a16="http://schemas.microsoft.com/office/drawing/2014/main" id="{84A42735-FC9A-A88F-C964-091B9899676B}"/>
              </a:ext>
            </a:extLst>
          </p:cNvPr>
          <p:cNvSpPr txBox="1"/>
          <p:nvPr/>
        </p:nvSpPr>
        <p:spPr>
          <a:xfrm>
            <a:off x="391886" y="1979372"/>
            <a:ext cx="6474278" cy="1449628"/>
          </a:xfrm>
          <a:prstGeom prst="rect">
            <a:avLst/>
          </a:prstGeom>
          <a:noFill/>
        </p:spPr>
        <p:txBody>
          <a:bodyPr wrap="square" lIns="91440" tIns="45720" rIns="91440" bIns="45720" rtlCol="0" anchor="t">
            <a:spAutoFit/>
          </a:bodyPr>
          <a:lstStyle/>
          <a:p>
            <a:pPr defTabSz="685800">
              <a:lnSpc>
                <a:spcPct val="90000"/>
              </a:lnSpc>
              <a:spcBef>
                <a:spcPts val="750"/>
              </a:spcBef>
              <a:defRPr/>
            </a:pPr>
            <a:r>
              <a:rPr lang="en-US" b="1">
                <a:solidFill>
                  <a:prstClr val="black"/>
                </a:solidFill>
                <a:latin typeface="Calibri" panose="020F0502020204030204"/>
              </a:rPr>
              <a:t>Can You Make Changes to the BMP on Your Property?</a:t>
            </a:r>
          </a:p>
          <a:p>
            <a:pPr marL="285750" indent="-285750">
              <a:buFont typeface="Arial" panose="020B0604020202020204" pitchFamily="34" charset="0"/>
              <a:buChar char="•"/>
              <a:defRPr/>
            </a:pPr>
            <a:r>
              <a:rPr lang="en-US">
                <a:solidFill>
                  <a:prstClr val="black"/>
                </a:solidFill>
                <a:latin typeface="Calibri" panose="020F0502020204030204"/>
              </a:rPr>
              <a:t>You </a:t>
            </a:r>
            <a:r>
              <a:rPr lang="en-US">
                <a:solidFill>
                  <a:schemeClr val="accent2"/>
                </a:solidFill>
                <a:latin typeface="Calibri" panose="020F0502020204030204"/>
              </a:rPr>
              <a:t>CAN</a:t>
            </a:r>
            <a:r>
              <a:rPr lang="en-US">
                <a:solidFill>
                  <a:prstClr val="black"/>
                </a:solidFill>
                <a:latin typeface="Calibri" panose="020F0502020204030204"/>
              </a:rPr>
              <a:t> make changes to the “look” of your BMP within the requirements and guidance provided in Section 5 of the Manual.</a:t>
            </a:r>
          </a:p>
          <a:p>
            <a:pPr marL="285750" indent="-285750">
              <a:buFont typeface="Arial" panose="020B0604020202020204" pitchFamily="34" charset="0"/>
              <a:buChar char="•"/>
              <a:defRPr/>
            </a:pPr>
            <a:r>
              <a:rPr lang="en-US">
                <a:solidFill>
                  <a:prstClr val="black"/>
                </a:solidFill>
                <a:latin typeface="Calibri" panose="020F0502020204030204"/>
              </a:rPr>
              <a:t>You </a:t>
            </a:r>
            <a:r>
              <a:rPr lang="en-US">
                <a:solidFill>
                  <a:srgbClr val="C00000"/>
                </a:solidFill>
                <a:latin typeface="Calibri" panose="020F0502020204030204"/>
              </a:rPr>
              <a:t>CANNOT</a:t>
            </a:r>
            <a:r>
              <a:rPr lang="en-US">
                <a:solidFill>
                  <a:prstClr val="black"/>
                </a:solidFill>
                <a:latin typeface="Calibri" panose="020F0502020204030204"/>
              </a:rPr>
              <a:t> make any changes to your stormwater BMP that will degrade or alter its functionality.</a:t>
            </a:r>
            <a:endParaRPr lang="en-US">
              <a:solidFill>
                <a:prstClr val="black"/>
              </a:solidFill>
            </a:endParaRPr>
          </a:p>
        </p:txBody>
      </p:sp>
      <p:pic>
        <p:nvPicPr>
          <p:cNvPr id="14" name="Picture 13">
            <a:extLst>
              <a:ext uri="{FF2B5EF4-FFF2-40B4-BE49-F238E27FC236}">
                <a16:creationId xmlns:a16="http://schemas.microsoft.com/office/drawing/2014/main" id="{98F1B4CA-E893-F896-83F9-84C7A6622D62}"/>
              </a:ext>
            </a:extLst>
          </p:cNvPr>
          <p:cNvPicPr>
            <a:picLocks noChangeAspect="1"/>
          </p:cNvPicPr>
          <p:nvPr/>
        </p:nvPicPr>
        <p:blipFill>
          <a:blip r:embed="rId4"/>
          <a:stretch>
            <a:fillRect/>
          </a:stretch>
        </p:blipFill>
        <p:spPr>
          <a:xfrm>
            <a:off x="680890" y="3569715"/>
            <a:ext cx="3238500" cy="1962150"/>
          </a:xfrm>
          <a:prstGeom prst="rect">
            <a:avLst/>
          </a:prstGeom>
        </p:spPr>
      </p:pic>
      <p:pic>
        <p:nvPicPr>
          <p:cNvPr id="16" name="Picture 15">
            <a:extLst>
              <a:ext uri="{FF2B5EF4-FFF2-40B4-BE49-F238E27FC236}">
                <a16:creationId xmlns:a16="http://schemas.microsoft.com/office/drawing/2014/main" id="{63412093-D1B5-B702-CB4B-03F2C1B99105}"/>
              </a:ext>
            </a:extLst>
          </p:cNvPr>
          <p:cNvPicPr>
            <a:picLocks noChangeAspect="1"/>
          </p:cNvPicPr>
          <p:nvPr/>
        </p:nvPicPr>
        <p:blipFill rotWithShape="1">
          <a:blip r:embed="rId5"/>
          <a:srcRect b="1905"/>
          <a:stretch/>
        </p:blipFill>
        <p:spPr>
          <a:xfrm>
            <a:off x="4871155" y="3569715"/>
            <a:ext cx="3228975" cy="1962150"/>
          </a:xfrm>
          <a:prstGeom prst="rect">
            <a:avLst/>
          </a:prstGeom>
        </p:spPr>
      </p:pic>
    </p:spTree>
    <p:extLst>
      <p:ext uri="{BB962C8B-B14F-4D97-AF65-F5344CB8AC3E}">
        <p14:creationId xmlns:p14="http://schemas.microsoft.com/office/powerpoint/2010/main" val="2262529107"/>
      </p:ext>
    </p:extLst>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B89B06-46DA-FC9E-33EB-CC24DF839C0B}"/>
              </a:ext>
            </a:extLst>
          </p:cNvPr>
          <p:cNvSpPr>
            <a:spLocks noGrp="1"/>
          </p:cNvSpPr>
          <p:nvPr>
            <p:ph sz="half" idx="1"/>
          </p:nvPr>
        </p:nvSpPr>
        <p:spPr>
          <a:xfrm>
            <a:off x="628650" y="1825625"/>
            <a:ext cx="3886200" cy="4351338"/>
          </a:xfrm>
        </p:spPr>
        <p:txBody>
          <a:bodyPr vert="horz" lIns="91440" tIns="45720" rIns="91440" bIns="45720" rtlCol="0" anchor="t">
            <a:normAutofit/>
          </a:bodyPr>
          <a:lstStyle/>
          <a:p>
            <a:r>
              <a:rPr lang="en-US" sz="1800"/>
              <a:t>Improve Implementation of Construction / Effectiveness of Plans</a:t>
            </a:r>
          </a:p>
          <a:p>
            <a:endParaRPr lang="en-US" sz="1800"/>
          </a:p>
          <a:p>
            <a:r>
              <a:rPr lang="en-US" sz="1800"/>
              <a:t>Improve BMP’s Useful Life</a:t>
            </a:r>
          </a:p>
          <a:p>
            <a:pPr marL="0" indent="0">
              <a:buNone/>
            </a:pPr>
            <a:endParaRPr lang="en-US" sz="1800"/>
          </a:p>
          <a:p>
            <a:r>
              <a:rPr lang="en-US" sz="1800"/>
              <a:t>Improve Review and Reporting</a:t>
            </a:r>
          </a:p>
          <a:p>
            <a:pPr lvl="1"/>
            <a:r>
              <a:rPr lang="en-US"/>
              <a:t>IDEM MS4GP requires all Post Construction BMPs to be inspected</a:t>
            </a:r>
          </a:p>
          <a:p>
            <a:pPr marL="0" indent="0">
              <a:buNone/>
            </a:pPr>
            <a:endParaRPr lang="en-US" sz="1800"/>
          </a:p>
          <a:p>
            <a:pPr lvl="1"/>
            <a:r>
              <a:rPr lang="en-US"/>
              <a:t>Fort Wayne’s BMP Inspection Program will require all BMP Owners to perform annual inspections of their BMPs</a:t>
            </a:r>
            <a:endParaRPr lang="en-US">
              <a:cs typeface="Calibri"/>
            </a:endParaRPr>
          </a:p>
        </p:txBody>
      </p:sp>
      <p:pic>
        <p:nvPicPr>
          <p:cNvPr id="5" name="Picture 4" descr="Text, letter&#10;&#10;Description automatically generated">
            <a:extLst>
              <a:ext uri="{FF2B5EF4-FFF2-40B4-BE49-F238E27FC236}">
                <a16:creationId xmlns:a16="http://schemas.microsoft.com/office/drawing/2014/main" id="{19598B75-683E-815D-3D7C-3415656987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88885">
            <a:off x="4572000" y="2380125"/>
            <a:ext cx="4327173" cy="2942478"/>
          </a:xfrm>
          <a:prstGeom prst="rect">
            <a:avLst/>
          </a:prstGeom>
          <a:ln>
            <a:noFill/>
          </a:ln>
          <a:effectLst>
            <a:outerShdw blurRad="292100" dist="139700" dir="2700000" algn="tl" rotWithShape="0">
              <a:srgbClr val="333333">
                <a:alpha val="65000"/>
              </a:srgbClr>
            </a:outerShdw>
          </a:effectLst>
        </p:spPr>
      </p:pic>
      <p:sp>
        <p:nvSpPr>
          <p:cNvPr id="7" name="Title 3">
            <a:extLst>
              <a:ext uri="{FF2B5EF4-FFF2-40B4-BE49-F238E27FC236}">
                <a16:creationId xmlns:a16="http://schemas.microsoft.com/office/drawing/2014/main" id="{00F04672-716F-849E-AF73-DF972A51366C}"/>
              </a:ext>
            </a:extLst>
          </p:cNvPr>
          <p:cNvSpPr>
            <a:spLocks noGrp="1"/>
          </p:cNvSpPr>
          <p:nvPr>
            <p:ph type="title"/>
          </p:nvPr>
        </p:nvSpPr>
        <p:spPr>
          <a:xfrm>
            <a:off x="391887" y="269424"/>
            <a:ext cx="6474278" cy="1068611"/>
          </a:xfrm>
        </p:spPr>
        <p:txBody>
          <a:bodyPr/>
          <a:lstStyle/>
          <a:p>
            <a:r>
              <a:rPr lang="en-US"/>
              <a:t>Fort Wayne’s Plan for </a:t>
            </a:r>
            <a:br>
              <a:rPr lang="en-US"/>
            </a:br>
            <a:r>
              <a:rPr lang="en-US"/>
              <a:t>Stormwater Measures / BMPs</a:t>
            </a:r>
          </a:p>
        </p:txBody>
      </p:sp>
    </p:spTree>
    <p:extLst>
      <p:ext uri="{BB962C8B-B14F-4D97-AF65-F5344CB8AC3E}">
        <p14:creationId xmlns:p14="http://schemas.microsoft.com/office/powerpoint/2010/main" val="3812182706"/>
      </p:ext>
    </p:extLst>
  </p:cSld>
  <p:clrMapOvr>
    <a:masterClrMapping/>
  </p:clrMapOvr>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3745230" cy="4351338"/>
          </a:xfrm>
        </p:spPr>
        <p:txBody>
          <a:bodyPr vert="horz" lIns="91440" tIns="45720" rIns="91440" bIns="45720" rtlCol="0" anchor="t">
            <a:normAutofit/>
          </a:bodyPr>
          <a:lstStyle/>
          <a:p>
            <a:r>
              <a:rPr lang="en-US" sz="2400" dirty="0"/>
              <a:t>Allows users to inspect their assets</a:t>
            </a:r>
          </a:p>
          <a:p>
            <a:r>
              <a:rPr lang="en-US" sz="2400" dirty="0">
                <a:cs typeface="Calibri"/>
              </a:rPr>
              <a:t>Mobile devices with Cellular / </a:t>
            </a:r>
            <a:r>
              <a:rPr lang="en-US" sz="2400" dirty="0" err="1">
                <a:cs typeface="Calibri"/>
              </a:rPr>
              <a:t>Wifi</a:t>
            </a:r>
            <a:r>
              <a:rPr lang="en-US" sz="2400" dirty="0">
                <a:cs typeface="Calibri"/>
              </a:rPr>
              <a:t> connection</a:t>
            </a:r>
          </a:p>
          <a:p>
            <a:r>
              <a:rPr lang="en-US" sz="2400" dirty="0">
                <a:cs typeface="Calibri"/>
              </a:rPr>
              <a:t>Utilizes “ArcGIS Field Maps” and “ArcGIS Survey 123”</a:t>
            </a:r>
          </a:p>
          <a:p>
            <a:pPr lvl="1"/>
            <a:endParaRPr lang="en-US" sz="2100" dirty="0">
              <a:cs typeface="Calibri"/>
            </a:endParaRPr>
          </a:p>
          <a:p>
            <a:pPr lvl="1"/>
            <a:endParaRPr lang="en-US" sz="2100" dirty="0">
              <a:cs typeface="Calibri"/>
            </a:endParaRPr>
          </a:p>
          <a:p>
            <a:pPr marL="0" indent="0">
              <a:buNone/>
            </a:pPr>
            <a:endParaRPr lang="en-US" dirty="0">
              <a:cs typeface="Calibri"/>
            </a:endParaRPr>
          </a:p>
        </p:txBody>
      </p:sp>
      <p:sp>
        <p:nvSpPr>
          <p:cNvPr id="2" name="Title 1"/>
          <p:cNvSpPr>
            <a:spLocks noGrp="1"/>
          </p:cNvSpPr>
          <p:nvPr>
            <p:ph type="title"/>
          </p:nvPr>
        </p:nvSpPr>
        <p:spPr/>
        <p:txBody>
          <a:bodyPr>
            <a:normAutofit/>
          </a:bodyPr>
          <a:lstStyle/>
          <a:p>
            <a:r>
              <a:rPr lang="en-US"/>
              <a:t>Administering Inspection</a:t>
            </a:r>
            <a:br>
              <a:rPr lang="en-US"/>
            </a:br>
            <a:r>
              <a:rPr lang="en-US"/>
              <a:t>“Catching Rain BMP" app</a:t>
            </a:r>
          </a:p>
        </p:txBody>
      </p:sp>
      <p:pic>
        <p:nvPicPr>
          <p:cNvPr id="7" name="Picture 6" descr="Graphical user interface, application&#10;&#10;Description automatically generated">
            <a:extLst>
              <a:ext uri="{FF2B5EF4-FFF2-40B4-BE49-F238E27FC236}">
                <a16:creationId xmlns:a16="http://schemas.microsoft.com/office/drawing/2014/main" id="{6B56F770-C019-50F3-2293-8AA3CE3C36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971550"/>
            <a:ext cx="3496678" cy="385774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10" name="Group 9">
            <a:extLst>
              <a:ext uri="{FF2B5EF4-FFF2-40B4-BE49-F238E27FC236}">
                <a16:creationId xmlns:a16="http://schemas.microsoft.com/office/drawing/2014/main" id="{D43B76F0-1C05-7866-6AD1-9CA43F68B1B9}"/>
              </a:ext>
            </a:extLst>
          </p:cNvPr>
          <p:cNvGrpSpPr/>
          <p:nvPr/>
        </p:nvGrpSpPr>
        <p:grpSpPr>
          <a:xfrm>
            <a:off x="2306676" y="4358553"/>
            <a:ext cx="1622463" cy="1685482"/>
            <a:chOff x="2306676" y="4358553"/>
            <a:chExt cx="1622463" cy="1685482"/>
          </a:xfrm>
        </p:grpSpPr>
        <p:sp>
          <p:nvSpPr>
            <p:cNvPr id="8" name="TextBox 7">
              <a:extLst>
                <a:ext uri="{FF2B5EF4-FFF2-40B4-BE49-F238E27FC236}">
                  <a16:creationId xmlns:a16="http://schemas.microsoft.com/office/drawing/2014/main" id="{6A042C79-572C-118E-2BA3-D6D5F92ED7E6}"/>
                </a:ext>
              </a:extLst>
            </p:cNvPr>
            <p:cNvSpPr txBox="1"/>
            <p:nvPr/>
          </p:nvSpPr>
          <p:spPr>
            <a:xfrm>
              <a:off x="2306676" y="5767036"/>
              <a:ext cx="1622463" cy="276999"/>
            </a:xfrm>
            <a:prstGeom prst="rect">
              <a:avLst/>
            </a:prstGeom>
            <a:noFill/>
          </p:spPr>
          <p:txBody>
            <a:bodyPr wrap="square" lIns="91440" tIns="45720" rIns="91440" bIns="45720" rtlCol="0" anchor="t">
              <a:spAutoFit/>
            </a:bodyPr>
            <a:lstStyle/>
            <a:p>
              <a:r>
                <a:rPr lang="en-US" sz="1200" dirty="0"/>
                <a:t>Catching Rain BMP app</a:t>
              </a:r>
            </a:p>
          </p:txBody>
        </p:sp>
        <p:pic>
          <p:nvPicPr>
            <p:cNvPr id="9" name="Picture 8" descr="A qr code with a few squares&#10;&#10;Description automatically generated">
              <a:extLst>
                <a:ext uri="{FF2B5EF4-FFF2-40B4-BE49-F238E27FC236}">
                  <a16:creationId xmlns:a16="http://schemas.microsoft.com/office/drawing/2014/main" id="{2793D018-8D15-CD01-DC7A-B532A9B650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48871" y="4358553"/>
              <a:ext cx="1338072" cy="1338072"/>
            </a:xfrm>
            <a:prstGeom prst="rect">
              <a:avLst/>
            </a:prstGeom>
          </p:spPr>
        </p:pic>
      </p:grpSp>
    </p:spTree>
    <p:extLst>
      <p:ext uri="{BB962C8B-B14F-4D97-AF65-F5344CB8AC3E}">
        <p14:creationId xmlns:p14="http://schemas.microsoft.com/office/powerpoint/2010/main" val="204819616"/>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1887" y="2041525"/>
            <a:ext cx="7886700" cy="4351338"/>
          </a:xfrm>
        </p:spPr>
        <p:txBody>
          <a:bodyPr vert="horz" lIns="91440" tIns="45720" rIns="91440" bIns="45720" rtlCol="0" anchor="t">
            <a:normAutofit/>
          </a:bodyPr>
          <a:lstStyle/>
          <a:p>
            <a:pPr marL="0" indent="0">
              <a:buNone/>
            </a:pPr>
            <a:r>
              <a:rPr lang="en-US" sz="3200" dirty="0"/>
              <a:t>Your inspection matters</a:t>
            </a:r>
          </a:p>
          <a:p>
            <a:endParaRPr lang="en-US" sz="3200" dirty="0"/>
          </a:p>
          <a:p>
            <a:r>
              <a:rPr lang="en-US" sz="3200" dirty="0"/>
              <a:t>Why do we care?</a:t>
            </a:r>
          </a:p>
          <a:p>
            <a:r>
              <a:rPr lang="en-US" sz="3200" dirty="0"/>
              <a:t>What is a BMP?</a:t>
            </a:r>
            <a:endParaRPr lang="en-US" sz="3200" dirty="0">
              <a:cs typeface="Calibri"/>
            </a:endParaRPr>
          </a:p>
          <a:p>
            <a:r>
              <a:rPr lang="en-US" sz="3200" dirty="0"/>
              <a:t>Standardizing BMP Systems and Types </a:t>
            </a:r>
            <a:endParaRPr lang="en-US" sz="3200" dirty="0">
              <a:cs typeface="Calibri" panose="020F0502020204030204"/>
            </a:endParaRPr>
          </a:p>
          <a:p>
            <a:r>
              <a:rPr lang="en-US" sz="3200" dirty="0"/>
              <a:t>Why do we need to inspect?</a:t>
            </a:r>
            <a:endParaRPr lang="en-US" sz="3200" dirty="0">
              <a:cs typeface="Calibri" panose="020F0502020204030204"/>
            </a:endParaRPr>
          </a:p>
          <a:p>
            <a:r>
              <a:rPr lang="en-US" sz="3200" dirty="0"/>
              <a:t>Catching Rain BMP application</a:t>
            </a:r>
            <a:endParaRPr lang="en-US" sz="3200" dirty="0">
              <a:cs typeface="Calibri" panose="020F0502020204030204"/>
            </a:endParaRPr>
          </a:p>
          <a:p>
            <a:pPr marL="0" indent="0">
              <a:buNone/>
            </a:pPr>
            <a:endParaRPr lang="en-US" dirty="0"/>
          </a:p>
          <a:p>
            <a:pPr lvl="1"/>
            <a:endParaRPr lang="en-US" dirty="0"/>
          </a:p>
        </p:txBody>
      </p:sp>
      <p:sp>
        <p:nvSpPr>
          <p:cNvPr id="2" name="Title 1"/>
          <p:cNvSpPr>
            <a:spLocks noGrp="1"/>
          </p:cNvSpPr>
          <p:nvPr>
            <p:ph type="title"/>
          </p:nvPr>
        </p:nvSpPr>
        <p:spPr/>
        <p:txBody>
          <a:bodyPr/>
          <a:lstStyle/>
          <a:p>
            <a:r>
              <a:rPr lang="en-US"/>
              <a:t>Post Construction BMP Program</a:t>
            </a:r>
            <a:br>
              <a:rPr lang="en-US"/>
            </a:br>
            <a:r>
              <a:rPr lang="en-US"/>
              <a:t>Agenda</a:t>
            </a:r>
          </a:p>
        </p:txBody>
      </p:sp>
    </p:spTree>
    <p:extLst>
      <p:ext uri="{BB962C8B-B14F-4D97-AF65-F5344CB8AC3E}">
        <p14:creationId xmlns:p14="http://schemas.microsoft.com/office/powerpoint/2010/main" val="21864213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5C8E84-83DE-EED6-A90B-B2C80E59BC7C}"/>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cs typeface="Calibri"/>
              </a:rPr>
              <a:t>Open the app store on your mobile device.</a:t>
            </a:r>
            <a:endParaRPr lang="en-US" dirty="0"/>
          </a:p>
          <a:p>
            <a:pPr marL="457200" indent="-457200">
              <a:buAutoNum type="arabicPeriod"/>
            </a:pPr>
            <a:r>
              <a:rPr lang="en-US" dirty="0">
                <a:solidFill>
                  <a:srgbClr val="000000"/>
                </a:solidFill>
                <a:latin typeface="Calibri"/>
                <a:cs typeface="Calibri"/>
              </a:rPr>
              <a:t>Search for the below 2 apps, download and install both.</a:t>
            </a:r>
          </a:p>
          <a:p>
            <a:pPr marL="0" indent="0">
              <a:buNone/>
            </a:pPr>
            <a:endParaRPr lang="en-US" dirty="0">
              <a:solidFill>
                <a:srgbClr val="000000"/>
              </a:solidFill>
              <a:latin typeface="Calibri"/>
              <a:cs typeface="Calibri"/>
            </a:endParaRPr>
          </a:p>
          <a:p>
            <a:pPr marL="971550" lvl="1" indent="-342900">
              <a:buAutoNum type="alphaLcPeriod"/>
            </a:pPr>
            <a:r>
              <a:rPr lang="en-US" dirty="0">
                <a:solidFill>
                  <a:srgbClr val="000000"/>
                </a:solidFill>
                <a:latin typeface="Calibri"/>
                <a:cs typeface="Calibri"/>
              </a:rPr>
              <a:t>ArcGIS Field Maps</a:t>
            </a:r>
          </a:p>
          <a:p>
            <a:pPr marL="628650" lvl="1" indent="0">
              <a:buNone/>
            </a:pPr>
            <a:endParaRPr lang="en-US" dirty="0">
              <a:solidFill>
                <a:srgbClr val="000000"/>
              </a:solidFill>
              <a:latin typeface="Calibri"/>
              <a:cs typeface="Calibri"/>
            </a:endParaRPr>
          </a:p>
          <a:p>
            <a:pPr marL="971550" lvl="1" indent="-342900">
              <a:buAutoNum type="alphaLcPeriod"/>
            </a:pPr>
            <a:endParaRPr lang="en-US" dirty="0">
              <a:cs typeface="Calibri" panose="020F0502020204030204"/>
            </a:endParaRPr>
          </a:p>
          <a:p>
            <a:pPr marL="971550" lvl="1" indent="-342900">
              <a:buAutoNum type="alphaLcPeriod"/>
            </a:pPr>
            <a:endParaRPr lang="en-US" dirty="0">
              <a:cs typeface="Calibri" panose="020F0502020204030204"/>
            </a:endParaRPr>
          </a:p>
          <a:p>
            <a:pPr marL="971550" lvl="1" indent="-342900">
              <a:buAutoNum type="alphaLcPeriod"/>
            </a:pPr>
            <a:endParaRPr lang="en-US" dirty="0">
              <a:cs typeface="Calibri" panose="020F0502020204030204"/>
            </a:endParaRPr>
          </a:p>
          <a:p>
            <a:pPr marL="971550" lvl="1" indent="-342900">
              <a:buAutoNum type="alphaLcPeriod"/>
            </a:pPr>
            <a:r>
              <a:rPr lang="en-US" dirty="0">
                <a:cs typeface="Calibri" panose="020F0502020204030204"/>
              </a:rPr>
              <a:t>ArcGIS Survey 123</a:t>
            </a:r>
          </a:p>
          <a:p>
            <a:pPr marL="971550" lvl="1" indent="-342900">
              <a:buAutoNum type="alphaLcPeriod"/>
            </a:pPr>
            <a:endParaRPr lang="en-US" dirty="0">
              <a:cs typeface="Calibri" panose="020F0502020204030204"/>
            </a:endParaRPr>
          </a:p>
          <a:p>
            <a:pPr marL="0" indent="0">
              <a:buNone/>
            </a:pPr>
            <a:endParaRPr lang="en-US" dirty="0">
              <a:cs typeface="Calibri" panose="020F0502020204030204"/>
            </a:endParaRPr>
          </a:p>
          <a:p>
            <a:pPr marL="457200" indent="-457200">
              <a:buAutoNum type="arabicPeriod"/>
            </a:pPr>
            <a:endParaRPr lang="en-US" dirty="0">
              <a:cs typeface="Calibri" panose="020F0502020204030204"/>
            </a:endParaRPr>
          </a:p>
          <a:p>
            <a:pPr marL="457200" indent="-457200">
              <a:buAutoNum type="arabicPeriod"/>
            </a:pPr>
            <a:endParaRPr lang="en-US" dirty="0">
              <a:cs typeface="Calibri" panose="020F0502020204030204"/>
            </a:endParaRPr>
          </a:p>
          <a:p>
            <a:pPr marL="457200" indent="-457200">
              <a:buAutoNum type="arabicPeriod"/>
            </a:pPr>
            <a:endParaRPr lang="en-US" dirty="0">
              <a:cs typeface="Calibri" panose="020F0502020204030204"/>
            </a:endParaRPr>
          </a:p>
          <a:p>
            <a:pPr marL="0" indent="0">
              <a:buNone/>
            </a:pPr>
            <a:endParaRPr lang="en-US" dirty="0">
              <a:cs typeface="Calibri" panose="020F0502020204030204"/>
            </a:endParaRPr>
          </a:p>
          <a:p>
            <a:pPr marL="457200" indent="-457200">
              <a:buAutoNum type="arabicPeriod"/>
            </a:pPr>
            <a:endParaRPr lang="en-US" dirty="0">
              <a:cs typeface="Calibri" panose="020F0502020204030204"/>
            </a:endParaRPr>
          </a:p>
          <a:p>
            <a:pPr marL="457200" indent="-457200">
              <a:buAutoNum type="arabicPeriod"/>
            </a:pPr>
            <a:endParaRPr lang="en-US" dirty="0">
              <a:cs typeface="Calibri" panose="020F0502020204030204"/>
            </a:endParaRPr>
          </a:p>
          <a:p>
            <a:endParaRPr lang="en-US" dirty="0">
              <a:cs typeface="Calibri" panose="020F0502020204030204"/>
            </a:endParaRPr>
          </a:p>
        </p:txBody>
      </p:sp>
      <p:sp>
        <p:nvSpPr>
          <p:cNvPr id="3" name="Title 2">
            <a:extLst>
              <a:ext uri="{FF2B5EF4-FFF2-40B4-BE49-F238E27FC236}">
                <a16:creationId xmlns:a16="http://schemas.microsoft.com/office/drawing/2014/main" id="{F31BCEA6-D85A-8628-D8A9-DA598BF77C3E}"/>
              </a:ext>
            </a:extLst>
          </p:cNvPr>
          <p:cNvSpPr>
            <a:spLocks noGrp="1"/>
          </p:cNvSpPr>
          <p:nvPr>
            <p:ph type="title"/>
          </p:nvPr>
        </p:nvSpPr>
        <p:spPr/>
        <p:txBody>
          <a:bodyPr/>
          <a:lstStyle/>
          <a:p>
            <a:r>
              <a:rPr lang="en-US"/>
              <a:t>Downloading the “Catching Rain BMP” Tool</a:t>
            </a:r>
          </a:p>
        </p:txBody>
      </p:sp>
      <p:pic>
        <p:nvPicPr>
          <p:cNvPr id="7" name="Picture 6">
            <a:extLst>
              <a:ext uri="{FF2B5EF4-FFF2-40B4-BE49-F238E27FC236}">
                <a16:creationId xmlns:a16="http://schemas.microsoft.com/office/drawing/2014/main" id="{B0C5CACD-CCF8-CBFD-73B9-C2E22F59E07B}"/>
              </a:ext>
            </a:extLst>
          </p:cNvPr>
          <p:cNvPicPr>
            <a:picLocks noChangeAspect="1"/>
          </p:cNvPicPr>
          <p:nvPr/>
        </p:nvPicPr>
        <p:blipFill>
          <a:blip r:embed="rId4"/>
          <a:stretch>
            <a:fillRect/>
          </a:stretch>
        </p:blipFill>
        <p:spPr>
          <a:xfrm>
            <a:off x="3766031" y="2870260"/>
            <a:ext cx="887759" cy="903901"/>
          </a:xfrm>
          <a:prstGeom prst="rect">
            <a:avLst/>
          </a:prstGeom>
        </p:spPr>
      </p:pic>
      <p:pic>
        <p:nvPicPr>
          <p:cNvPr id="8" name="Picture 7">
            <a:extLst>
              <a:ext uri="{FF2B5EF4-FFF2-40B4-BE49-F238E27FC236}">
                <a16:creationId xmlns:a16="http://schemas.microsoft.com/office/drawing/2014/main" id="{B8D28551-54DA-CF35-78B3-AC56DA17A288}"/>
              </a:ext>
            </a:extLst>
          </p:cNvPr>
          <p:cNvPicPr>
            <a:picLocks noChangeAspect="1"/>
          </p:cNvPicPr>
          <p:nvPr/>
        </p:nvPicPr>
        <p:blipFill>
          <a:blip r:embed="rId5"/>
          <a:stretch>
            <a:fillRect/>
          </a:stretch>
        </p:blipFill>
        <p:spPr>
          <a:xfrm>
            <a:off x="3766031" y="4369699"/>
            <a:ext cx="937367" cy="886236"/>
          </a:xfrm>
          <a:prstGeom prst="rect">
            <a:avLst/>
          </a:prstGeom>
        </p:spPr>
      </p:pic>
      <p:grpSp>
        <p:nvGrpSpPr>
          <p:cNvPr id="15" name="Group 14">
            <a:extLst>
              <a:ext uri="{FF2B5EF4-FFF2-40B4-BE49-F238E27FC236}">
                <a16:creationId xmlns:a16="http://schemas.microsoft.com/office/drawing/2014/main" id="{515CFBB6-4760-C7D3-CBC4-486746EBB80B}"/>
              </a:ext>
            </a:extLst>
          </p:cNvPr>
          <p:cNvGrpSpPr/>
          <p:nvPr/>
        </p:nvGrpSpPr>
        <p:grpSpPr>
          <a:xfrm>
            <a:off x="5748534" y="2684217"/>
            <a:ext cx="2693337" cy="2557257"/>
            <a:chOff x="5748534" y="2684217"/>
            <a:chExt cx="2693337" cy="2557257"/>
          </a:xfrm>
        </p:grpSpPr>
        <p:sp>
          <p:nvSpPr>
            <p:cNvPr id="13" name="TextBox 12">
              <a:extLst>
                <a:ext uri="{FF2B5EF4-FFF2-40B4-BE49-F238E27FC236}">
                  <a16:creationId xmlns:a16="http://schemas.microsoft.com/office/drawing/2014/main" id="{74F70B33-6341-9149-5C43-41394F0E18F3}"/>
                </a:ext>
              </a:extLst>
            </p:cNvPr>
            <p:cNvSpPr txBox="1"/>
            <p:nvPr/>
          </p:nvSpPr>
          <p:spPr>
            <a:xfrm>
              <a:off x="5748534" y="4964475"/>
              <a:ext cx="2693337" cy="276999"/>
            </a:xfrm>
            <a:prstGeom prst="rect">
              <a:avLst/>
            </a:prstGeom>
            <a:noFill/>
          </p:spPr>
          <p:txBody>
            <a:bodyPr wrap="square" lIns="91440" tIns="45720" rIns="91440" bIns="45720" rtlCol="0" anchor="t">
              <a:spAutoFit/>
            </a:bodyPr>
            <a:lstStyle/>
            <a:p>
              <a:pPr algn="ctr"/>
              <a:r>
                <a:rPr lang="en-US" sz="1200" dirty="0"/>
                <a:t>Catching Rain BMP app</a:t>
              </a:r>
            </a:p>
          </p:txBody>
        </p:sp>
        <p:pic>
          <p:nvPicPr>
            <p:cNvPr id="14" name="Picture 13" descr="A qr code with a few squares&#10;&#10;Description automatically generated">
              <a:extLst>
                <a:ext uri="{FF2B5EF4-FFF2-40B4-BE49-F238E27FC236}">
                  <a16:creationId xmlns:a16="http://schemas.microsoft.com/office/drawing/2014/main" id="{EB3F08A2-E290-8353-4500-5787028538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4582" y="2684217"/>
              <a:ext cx="2221239" cy="2166266"/>
            </a:xfrm>
            <a:prstGeom prst="rect">
              <a:avLst/>
            </a:prstGeom>
          </p:spPr>
        </p:pic>
      </p:grpSp>
    </p:spTree>
    <p:extLst>
      <p:ext uri="{BB962C8B-B14F-4D97-AF65-F5344CB8AC3E}">
        <p14:creationId xmlns:p14="http://schemas.microsoft.com/office/powerpoint/2010/main" val="1896250984"/>
      </p:ext>
    </p:extLst>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3BCC5F-0AEA-413A-09F2-24EB00B8DFAB}"/>
              </a:ext>
            </a:extLst>
          </p:cNvPr>
          <p:cNvSpPr>
            <a:spLocks noGrp="1"/>
          </p:cNvSpPr>
          <p:nvPr>
            <p:ph idx="1"/>
          </p:nvPr>
        </p:nvSpPr>
        <p:spPr>
          <a:xfrm>
            <a:off x="139901" y="2024942"/>
            <a:ext cx="5981285" cy="4351338"/>
          </a:xfrm>
        </p:spPr>
        <p:txBody>
          <a:bodyPr vert="horz" lIns="91440" tIns="45720" rIns="91440" bIns="45720" rtlCol="0" anchor="t">
            <a:normAutofit/>
          </a:bodyPr>
          <a:lstStyle/>
          <a:p>
            <a:pPr marL="457200" indent="-457200">
              <a:buFont typeface="+mj-lt"/>
              <a:buAutoNum type="arabicPeriod"/>
            </a:pPr>
            <a:r>
              <a:rPr lang="en-US" sz="2000"/>
              <a:t>Scan the QR Code with your phone camera to open the Catching Rain BMP app.</a:t>
            </a:r>
            <a:endParaRPr lang="en-US" sz="2000">
              <a:cs typeface="Calibri"/>
            </a:endParaRPr>
          </a:p>
          <a:p>
            <a:pPr marL="457200" indent="-457200">
              <a:buFont typeface="+mj-lt"/>
              <a:buAutoNum type="arabicPeriod"/>
            </a:pPr>
            <a:r>
              <a:rPr lang="en-US" sz="2000"/>
              <a:t>If you are taken to a login screen, Click </a:t>
            </a:r>
            <a:r>
              <a:rPr lang="en-US" sz="2000">
                <a:ea typeface="Calibri" panose="020F0502020204030204" pitchFamily="34" charset="0"/>
                <a:cs typeface="Times New Roman" panose="02020603050405020304" pitchFamily="18" charset="0"/>
                <a:sym typeface="Wingdings" panose="05000000000000000000" pitchFamily="2" charset="2"/>
              </a:rPr>
              <a:t></a:t>
            </a:r>
            <a:r>
              <a:rPr lang="en-US" sz="2000">
                <a:ea typeface="Calibri" panose="020F0502020204030204" pitchFamily="34" charset="0"/>
                <a:cs typeface="Times New Roman" panose="02020603050405020304" pitchFamily="18" charset="0"/>
              </a:rPr>
              <a:t> Skip Sign In.</a:t>
            </a:r>
          </a:p>
          <a:p>
            <a:pPr marL="457200" indent="-457200">
              <a:buFont typeface="+mj-lt"/>
              <a:buAutoNum type="arabicPeriod"/>
            </a:pPr>
            <a:r>
              <a:rPr lang="en-US" sz="2000">
                <a:cs typeface="Times New Roman"/>
              </a:rPr>
              <a:t>Your screen will open to a default map.</a:t>
            </a:r>
          </a:p>
          <a:p>
            <a:pPr marL="457200" indent="-457200">
              <a:buFont typeface="+mj-lt"/>
              <a:buAutoNum type="arabicPeriod"/>
            </a:pPr>
            <a:r>
              <a:rPr lang="en-US" sz="2000">
                <a:cs typeface="Times New Roman"/>
              </a:rPr>
              <a:t>Click the arrow icon         within the app, and the map will move to your current location.</a:t>
            </a:r>
          </a:p>
          <a:p>
            <a:pPr marL="457200" indent="-457200">
              <a:buFont typeface="+mj-lt"/>
              <a:buAutoNum type="arabicPeriod"/>
            </a:pPr>
            <a:r>
              <a:rPr lang="en-US" sz="2000">
                <a:cs typeface="Times New Roman"/>
              </a:rPr>
              <a:t>You can also click the search icon         and enter your address to see that specific property</a:t>
            </a:r>
          </a:p>
          <a:p>
            <a:pPr marL="0" indent="0">
              <a:buNone/>
            </a:pPr>
            <a:r>
              <a:rPr lang="en-US" sz="2000">
                <a:cs typeface="Times New Roman" panose="02020603050405020304" pitchFamily="18" charset="0"/>
              </a:rPr>
              <a:t>Note: if you can’t see a BMP on your property, try zooming out on the map! Larger sites may have BMPs that are spread out, or have multiple BMPs</a:t>
            </a:r>
            <a:endParaRPr lang="en-US" sz="2000"/>
          </a:p>
        </p:txBody>
      </p:sp>
      <p:sp>
        <p:nvSpPr>
          <p:cNvPr id="3" name="Title 2">
            <a:extLst>
              <a:ext uri="{FF2B5EF4-FFF2-40B4-BE49-F238E27FC236}">
                <a16:creationId xmlns:a16="http://schemas.microsoft.com/office/drawing/2014/main" id="{29D70C2E-A4A1-E097-0755-31FBAED161A5}"/>
              </a:ext>
            </a:extLst>
          </p:cNvPr>
          <p:cNvSpPr>
            <a:spLocks noGrp="1"/>
          </p:cNvSpPr>
          <p:nvPr>
            <p:ph type="title"/>
          </p:nvPr>
        </p:nvSpPr>
        <p:spPr/>
        <p:txBody>
          <a:bodyPr/>
          <a:lstStyle/>
          <a:p>
            <a:r>
              <a:rPr lang="en-US"/>
              <a:t>How to Use “Catching Rain BMP” Tools </a:t>
            </a:r>
            <a:r>
              <a:rPr lang="en-US" sz="2400" i="1"/>
              <a:t>(cont.)</a:t>
            </a:r>
            <a:endParaRPr lang="en-US" sz="2400"/>
          </a:p>
        </p:txBody>
      </p:sp>
      <p:pic>
        <p:nvPicPr>
          <p:cNvPr id="5" name="Picture 4">
            <a:extLst>
              <a:ext uri="{FF2B5EF4-FFF2-40B4-BE49-F238E27FC236}">
                <a16:creationId xmlns:a16="http://schemas.microsoft.com/office/drawing/2014/main" id="{73FF3AA3-EF46-4B38-0130-7D7512879076}"/>
              </a:ext>
            </a:extLst>
          </p:cNvPr>
          <p:cNvPicPr>
            <a:picLocks noChangeAspect="1"/>
          </p:cNvPicPr>
          <p:nvPr/>
        </p:nvPicPr>
        <p:blipFill>
          <a:blip r:embed="rId3"/>
          <a:stretch>
            <a:fillRect/>
          </a:stretch>
        </p:blipFill>
        <p:spPr>
          <a:xfrm>
            <a:off x="2796961" y="3672520"/>
            <a:ext cx="371888" cy="365792"/>
          </a:xfrm>
          <a:prstGeom prst="rect">
            <a:avLst/>
          </a:prstGeom>
        </p:spPr>
      </p:pic>
      <p:pic>
        <p:nvPicPr>
          <p:cNvPr id="6" name="Picture 5">
            <a:extLst>
              <a:ext uri="{FF2B5EF4-FFF2-40B4-BE49-F238E27FC236}">
                <a16:creationId xmlns:a16="http://schemas.microsoft.com/office/drawing/2014/main" id="{380E2FBC-6111-EB8C-63E3-C340F2569957}"/>
              </a:ext>
            </a:extLst>
          </p:cNvPr>
          <p:cNvPicPr>
            <a:picLocks noChangeAspect="1"/>
          </p:cNvPicPr>
          <p:nvPr/>
        </p:nvPicPr>
        <p:blipFill>
          <a:blip r:embed="rId4"/>
          <a:stretch>
            <a:fillRect/>
          </a:stretch>
        </p:blipFill>
        <p:spPr>
          <a:xfrm>
            <a:off x="4133850" y="4388940"/>
            <a:ext cx="361950" cy="269240"/>
          </a:xfrm>
          <a:prstGeom prst="rect">
            <a:avLst/>
          </a:prstGeom>
        </p:spPr>
      </p:pic>
      <p:grpSp>
        <p:nvGrpSpPr>
          <p:cNvPr id="7" name="Group 6">
            <a:extLst>
              <a:ext uri="{FF2B5EF4-FFF2-40B4-BE49-F238E27FC236}">
                <a16:creationId xmlns:a16="http://schemas.microsoft.com/office/drawing/2014/main" id="{5D9B6AE6-F666-5FED-68A8-E17EDDE4953D}"/>
              </a:ext>
            </a:extLst>
          </p:cNvPr>
          <p:cNvGrpSpPr/>
          <p:nvPr/>
        </p:nvGrpSpPr>
        <p:grpSpPr>
          <a:xfrm>
            <a:off x="6676792" y="2972698"/>
            <a:ext cx="1622463" cy="1685482"/>
            <a:chOff x="2306676" y="4358553"/>
            <a:chExt cx="1622463" cy="1685482"/>
          </a:xfrm>
        </p:grpSpPr>
        <p:sp>
          <p:nvSpPr>
            <p:cNvPr id="8" name="TextBox 7">
              <a:extLst>
                <a:ext uri="{FF2B5EF4-FFF2-40B4-BE49-F238E27FC236}">
                  <a16:creationId xmlns:a16="http://schemas.microsoft.com/office/drawing/2014/main" id="{3FEFBBC9-24D1-44F5-3E5C-194B9FC978AB}"/>
                </a:ext>
              </a:extLst>
            </p:cNvPr>
            <p:cNvSpPr txBox="1"/>
            <p:nvPr/>
          </p:nvSpPr>
          <p:spPr>
            <a:xfrm>
              <a:off x="2306676" y="5767036"/>
              <a:ext cx="1622463" cy="276999"/>
            </a:xfrm>
            <a:prstGeom prst="rect">
              <a:avLst/>
            </a:prstGeom>
            <a:noFill/>
          </p:spPr>
          <p:txBody>
            <a:bodyPr wrap="square" lIns="91440" tIns="45720" rIns="91440" bIns="45720" rtlCol="0" anchor="t">
              <a:spAutoFit/>
            </a:bodyPr>
            <a:lstStyle/>
            <a:p>
              <a:r>
                <a:rPr lang="en-US" sz="1200" dirty="0"/>
                <a:t>Catching Rain BMP app</a:t>
              </a:r>
            </a:p>
          </p:txBody>
        </p:sp>
        <p:pic>
          <p:nvPicPr>
            <p:cNvPr id="9" name="Picture 8" descr="A qr code with a few squares&#10;&#10;Description automatically generated">
              <a:extLst>
                <a:ext uri="{FF2B5EF4-FFF2-40B4-BE49-F238E27FC236}">
                  <a16:creationId xmlns:a16="http://schemas.microsoft.com/office/drawing/2014/main" id="{4A5D563C-EF10-19F3-4589-D69F66EF87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48871" y="4358553"/>
              <a:ext cx="1338072" cy="1338072"/>
            </a:xfrm>
            <a:prstGeom prst="rect">
              <a:avLst/>
            </a:prstGeom>
          </p:spPr>
        </p:pic>
      </p:grpSp>
    </p:spTree>
    <p:extLst>
      <p:ext uri="{BB962C8B-B14F-4D97-AF65-F5344CB8AC3E}">
        <p14:creationId xmlns:p14="http://schemas.microsoft.com/office/powerpoint/2010/main" val="35529853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D83BC0B-7CBE-D594-2EA8-0BA0DAF0BDCC}"/>
              </a:ext>
            </a:extLst>
          </p:cNvPr>
          <p:cNvSpPr>
            <a:spLocks noGrp="1"/>
          </p:cNvSpPr>
          <p:nvPr>
            <p:ph idx="1"/>
          </p:nvPr>
        </p:nvSpPr>
        <p:spPr>
          <a:xfrm>
            <a:off x="634251" y="1840196"/>
            <a:ext cx="3943350" cy="4351338"/>
          </a:xfrm>
        </p:spPr>
        <p:txBody>
          <a:bodyPr vert="horz" lIns="91440" tIns="45720" rIns="91440" bIns="45720" rtlCol="0" anchor="t">
            <a:normAutofit/>
          </a:bodyPr>
          <a:lstStyle/>
          <a:p>
            <a:pPr marL="0" indent="0">
              <a:buNone/>
            </a:pPr>
            <a:r>
              <a:rPr lang="en-US" b="1"/>
              <a:t>CHOOSE A BMP</a:t>
            </a:r>
          </a:p>
          <a:p>
            <a:pPr marL="457200" indent="-457200">
              <a:buFont typeface="+mj-lt"/>
              <a:buAutoNum type="arabicPeriod"/>
            </a:pPr>
            <a:r>
              <a:rPr lang="en-US" sz="2000" b="1">
                <a:solidFill>
                  <a:srgbClr val="FF0000"/>
                </a:solidFill>
              </a:rPr>
              <a:t>RED </a:t>
            </a:r>
            <a:r>
              <a:rPr lang="en-US" sz="2000" b="1"/>
              <a:t>= </a:t>
            </a:r>
            <a:r>
              <a:rPr lang="en-US" sz="2000"/>
              <a:t> needs inspected</a:t>
            </a:r>
            <a:endParaRPr lang="en-US" sz="2000" b="1"/>
          </a:p>
          <a:p>
            <a:pPr marL="457200" indent="-457200">
              <a:buFont typeface="+mj-lt"/>
              <a:buAutoNum type="arabicPeriod"/>
            </a:pPr>
            <a:r>
              <a:rPr lang="en-US" sz="2000" b="1">
                <a:solidFill>
                  <a:schemeClr val="accent3">
                    <a:lumMod val="60000"/>
                    <a:lumOff val="40000"/>
                  </a:schemeClr>
                </a:solidFill>
              </a:rPr>
              <a:t>BLUE </a:t>
            </a:r>
            <a:r>
              <a:rPr lang="en-US" sz="2000" b="1"/>
              <a:t>= </a:t>
            </a:r>
            <a:r>
              <a:rPr lang="en-US" sz="2000"/>
              <a:t>inspection has been submitted</a:t>
            </a:r>
            <a:endParaRPr lang="en-US" sz="2000" b="1">
              <a:solidFill>
                <a:schemeClr val="accent3">
                  <a:lumMod val="60000"/>
                  <a:lumOff val="40000"/>
                </a:schemeClr>
              </a:solidFill>
            </a:endParaRPr>
          </a:p>
          <a:p>
            <a:pPr marL="457200" indent="-457200">
              <a:buFont typeface="+mj-lt"/>
              <a:buAutoNum type="arabicPeriod"/>
            </a:pPr>
            <a:r>
              <a:rPr lang="en-US" sz="2000"/>
              <a:t>Click on a BMP on the map that you want to inspect.</a:t>
            </a:r>
          </a:p>
          <a:p>
            <a:pPr marL="342900" lvl="1" indent="0">
              <a:buNone/>
            </a:pPr>
            <a:r>
              <a:rPr lang="en-US" i="1"/>
              <a:t>Note: </a:t>
            </a:r>
            <a:r>
              <a:rPr lang="en-US"/>
              <a:t>You may have more than one BMP on your property. </a:t>
            </a:r>
          </a:p>
          <a:p>
            <a:pPr marL="457200" indent="-457200">
              <a:buFont typeface="+mj-lt"/>
              <a:buAutoNum type="arabicPeriod"/>
            </a:pPr>
            <a:r>
              <a:rPr lang="en-US" sz="2000">
                <a:solidFill>
                  <a:srgbClr val="000000"/>
                </a:solidFill>
              </a:rPr>
              <a:t>Select </a:t>
            </a:r>
            <a:r>
              <a:rPr lang="en-US" sz="2000">
                <a:solidFill>
                  <a:srgbClr val="0070C0"/>
                </a:solidFill>
              </a:rPr>
              <a:t>“</a:t>
            </a:r>
            <a:r>
              <a:rPr lang="en-US" sz="2000" b="1" u="sng">
                <a:solidFill>
                  <a:srgbClr val="0070C0"/>
                </a:solidFill>
              </a:rPr>
              <a:t>CLICK TO BEGIN INSPECTION” </a:t>
            </a:r>
            <a:endParaRPr lang="en-US" sz="2000">
              <a:cs typeface="Calibri"/>
            </a:endParaRPr>
          </a:p>
          <a:p>
            <a:pPr marL="342900" lvl="1" indent="0">
              <a:buNone/>
            </a:pPr>
            <a:r>
              <a:rPr lang="en-US">
                <a:solidFill>
                  <a:srgbClr val="000000"/>
                </a:solidFill>
                <a:cs typeface="Calibri"/>
              </a:rPr>
              <a:t>a. This will open Survey123.</a:t>
            </a:r>
          </a:p>
          <a:p>
            <a:pPr marL="457200" indent="-457200">
              <a:buFont typeface="+mj-lt"/>
              <a:buAutoNum type="arabicPeriod"/>
            </a:pPr>
            <a:endParaRPr lang="en-US"/>
          </a:p>
          <a:p>
            <a:pPr marL="457200" indent="-457200">
              <a:buFont typeface="+mj-lt"/>
              <a:buAutoNum type="arabicPeriod"/>
            </a:pPr>
            <a:endParaRPr lang="en-US"/>
          </a:p>
          <a:p>
            <a:pPr marL="457200" indent="-457200">
              <a:buFont typeface="+mj-lt"/>
              <a:buAutoNum type="arabicPeriod"/>
            </a:pPr>
            <a:endParaRPr lang="en-US"/>
          </a:p>
          <a:p>
            <a:pPr marL="457200" indent="-457200">
              <a:buFont typeface="+mj-lt"/>
              <a:buAutoNum type="arabicPeriod"/>
            </a:pPr>
            <a:endParaRPr lang="en-US"/>
          </a:p>
          <a:p>
            <a:pPr marL="457200" indent="-457200">
              <a:buFont typeface="+mj-lt"/>
              <a:buAutoNum type="arabicPeriod"/>
            </a:pPr>
            <a:endParaRPr lang="en-US">
              <a:cs typeface="Calibri" panose="020F0502020204030204"/>
            </a:endParaRPr>
          </a:p>
        </p:txBody>
      </p:sp>
      <p:sp>
        <p:nvSpPr>
          <p:cNvPr id="3" name="Title 2">
            <a:extLst>
              <a:ext uri="{FF2B5EF4-FFF2-40B4-BE49-F238E27FC236}">
                <a16:creationId xmlns:a16="http://schemas.microsoft.com/office/drawing/2014/main" id="{7C552B86-3354-A077-DD4B-76A3402B230F}"/>
              </a:ext>
            </a:extLst>
          </p:cNvPr>
          <p:cNvSpPr>
            <a:spLocks noGrp="1"/>
          </p:cNvSpPr>
          <p:nvPr>
            <p:ph type="title"/>
          </p:nvPr>
        </p:nvSpPr>
        <p:spPr/>
        <p:txBody>
          <a:bodyPr/>
          <a:lstStyle/>
          <a:p>
            <a:r>
              <a:rPr lang="en-US"/>
              <a:t>How to Use “Catching Rain BMP” Tool </a:t>
            </a:r>
            <a:r>
              <a:rPr lang="en-US" sz="2400" i="1"/>
              <a:t>(cont.)</a:t>
            </a:r>
            <a:endParaRPr lang="en-US" sz="2400" i="1">
              <a:cs typeface="Calibri"/>
            </a:endParaRPr>
          </a:p>
        </p:txBody>
      </p:sp>
      <p:pic>
        <p:nvPicPr>
          <p:cNvPr id="5" name="Picture 4">
            <a:extLst>
              <a:ext uri="{FF2B5EF4-FFF2-40B4-BE49-F238E27FC236}">
                <a16:creationId xmlns:a16="http://schemas.microsoft.com/office/drawing/2014/main" id="{4FB84C08-F626-9A76-61D4-440EB97CDEA1}"/>
              </a:ext>
            </a:extLst>
          </p:cNvPr>
          <p:cNvPicPr>
            <a:picLocks noChangeAspect="1"/>
          </p:cNvPicPr>
          <p:nvPr/>
        </p:nvPicPr>
        <p:blipFill>
          <a:blip r:embed="rId3"/>
          <a:stretch>
            <a:fillRect/>
          </a:stretch>
        </p:blipFill>
        <p:spPr>
          <a:xfrm>
            <a:off x="5626343" y="4087315"/>
            <a:ext cx="2145711" cy="1873389"/>
          </a:xfrm>
          <a:prstGeom prst="rect">
            <a:avLst/>
          </a:prstGeom>
        </p:spPr>
      </p:pic>
      <p:sp>
        <p:nvSpPr>
          <p:cNvPr id="7" name="TextBox 6">
            <a:extLst>
              <a:ext uri="{FF2B5EF4-FFF2-40B4-BE49-F238E27FC236}">
                <a16:creationId xmlns:a16="http://schemas.microsoft.com/office/drawing/2014/main" id="{D97CE83A-8B11-03CB-72CF-6F9A786CFEE8}"/>
              </a:ext>
            </a:extLst>
          </p:cNvPr>
          <p:cNvSpPr txBox="1"/>
          <p:nvPr/>
        </p:nvSpPr>
        <p:spPr>
          <a:xfrm>
            <a:off x="5948829" y="5960702"/>
            <a:ext cx="1378904" cy="230832"/>
          </a:xfrm>
          <a:prstGeom prst="rect">
            <a:avLst/>
          </a:prstGeom>
          <a:noFill/>
        </p:spPr>
        <p:txBody>
          <a:bodyPr wrap="none" rtlCol="0">
            <a:spAutoFit/>
          </a:bodyPr>
          <a:lstStyle/>
          <a:p>
            <a:pPr algn="r"/>
            <a:r>
              <a:rPr lang="en-US" sz="900"/>
              <a:t>Example of Selected BMP</a:t>
            </a:r>
          </a:p>
        </p:txBody>
      </p:sp>
      <p:pic>
        <p:nvPicPr>
          <p:cNvPr id="10" name="Picture 9" descr="Diagram&#10;&#10;Description automatically generated">
            <a:extLst>
              <a:ext uri="{FF2B5EF4-FFF2-40B4-BE49-F238E27FC236}">
                <a16:creationId xmlns:a16="http://schemas.microsoft.com/office/drawing/2014/main" id="{3C56828E-9ACE-F8AB-C105-CE617548E8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9634"/>
          <a:stretch/>
        </p:blipFill>
        <p:spPr>
          <a:xfrm>
            <a:off x="5754620" y="1747692"/>
            <a:ext cx="1889159" cy="2028419"/>
          </a:xfrm>
          <a:prstGeom prst="rect">
            <a:avLst/>
          </a:prstGeom>
          <a:ln>
            <a:solidFill>
              <a:schemeClr val="tx1"/>
            </a:solidFill>
          </a:ln>
        </p:spPr>
      </p:pic>
      <p:sp>
        <p:nvSpPr>
          <p:cNvPr id="11" name="TextBox 10">
            <a:extLst>
              <a:ext uri="{FF2B5EF4-FFF2-40B4-BE49-F238E27FC236}">
                <a16:creationId xmlns:a16="http://schemas.microsoft.com/office/drawing/2014/main" id="{8A329734-8EAC-8203-951E-0C15A0CE9B03}"/>
              </a:ext>
            </a:extLst>
          </p:cNvPr>
          <p:cNvSpPr txBox="1"/>
          <p:nvPr/>
        </p:nvSpPr>
        <p:spPr>
          <a:xfrm>
            <a:off x="5754618" y="3732473"/>
            <a:ext cx="1805302" cy="230832"/>
          </a:xfrm>
          <a:prstGeom prst="rect">
            <a:avLst/>
          </a:prstGeom>
          <a:noFill/>
        </p:spPr>
        <p:txBody>
          <a:bodyPr wrap="none" rtlCol="0">
            <a:spAutoFit/>
          </a:bodyPr>
          <a:lstStyle/>
          <a:p>
            <a:pPr algn="r"/>
            <a:r>
              <a:rPr lang="en-US" sz="900"/>
              <a:t>Example of Two BMPs on Property</a:t>
            </a:r>
          </a:p>
        </p:txBody>
      </p:sp>
    </p:spTree>
    <p:extLst>
      <p:ext uri="{BB962C8B-B14F-4D97-AF65-F5344CB8AC3E}">
        <p14:creationId xmlns:p14="http://schemas.microsoft.com/office/powerpoint/2010/main" val="1846617575"/>
      </p:ext>
    </p:extLst>
  </p:cSld>
  <p:clrMapOvr>
    <a:masterClrMapping/>
  </p:clrMapOvr>
  <p:extLst>
    <p:ext uri="{6950BFC3-D8DA-4A85-94F7-54DA5524770B}">
      <p188:commentRel xmlns:p188="http://schemas.microsoft.com/office/powerpoint/2018/8/main" r:id="rId2"/>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0736CB4-E474-4EE4-F68B-E5EF634161C1}"/>
              </a:ext>
            </a:extLst>
          </p:cNvPr>
          <p:cNvPicPr>
            <a:picLocks noChangeAspect="1"/>
          </p:cNvPicPr>
          <p:nvPr/>
        </p:nvPicPr>
        <p:blipFill>
          <a:blip r:embed="rId4"/>
          <a:stretch>
            <a:fillRect/>
          </a:stretch>
        </p:blipFill>
        <p:spPr>
          <a:xfrm>
            <a:off x="166591" y="2051196"/>
            <a:ext cx="9021106" cy="3477735"/>
          </a:xfrm>
          <a:prstGeom prst="rect">
            <a:avLst/>
          </a:prstGeom>
        </p:spPr>
      </p:pic>
      <p:sp>
        <p:nvSpPr>
          <p:cNvPr id="3" name="Title 2">
            <a:extLst>
              <a:ext uri="{FF2B5EF4-FFF2-40B4-BE49-F238E27FC236}">
                <a16:creationId xmlns:a16="http://schemas.microsoft.com/office/drawing/2014/main" id="{7CF6E1BE-829C-21CE-9087-82B1C33AEB3E}"/>
              </a:ext>
            </a:extLst>
          </p:cNvPr>
          <p:cNvSpPr>
            <a:spLocks noGrp="1"/>
          </p:cNvSpPr>
          <p:nvPr>
            <p:ph type="title"/>
          </p:nvPr>
        </p:nvSpPr>
        <p:spPr/>
        <p:txBody>
          <a:bodyPr/>
          <a:lstStyle/>
          <a:p>
            <a:r>
              <a:rPr lang="en-US"/>
              <a:t>How to Use “Catching Rain BMP” Tool </a:t>
            </a:r>
            <a:r>
              <a:rPr lang="en-US" sz="2400" i="1"/>
              <a:t>(cont.)</a:t>
            </a:r>
            <a:endParaRPr lang="en-US" sz="2400"/>
          </a:p>
        </p:txBody>
      </p:sp>
      <p:sp>
        <p:nvSpPr>
          <p:cNvPr id="11" name="Arrow: Right 10">
            <a:extLst>
              <a:ext uri="{FF2B5EF4-FFF2-40B4-BE49-F238E27FC236}">
                <a16:creationId xmlns:a16="http://schemas.microsoft.com/office/drawing/2014/main" id="{3A861639-C16E-EE1B-DF1F-779997EAC16F}"/>
              </a:ext>
            </a:extLst>
          </p:cNvPr>
          <p:cNvSpPr/>
          <p:nvPr/>
        </p:nvSpPr>
        <p:spPr>
          <a:xfrm rot="643680">
            <a:off x="2512650" y="3839477"/>
            <a:ext cx="3074698" cy="277553"/>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74340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Recording an Inspection</a:t>
            </a:r>
          </a:p>
        </p:txBody>
      </p:sp>
      <p:sp>
        <p:nvSpPr>
          <p:cNvPr id="6" name="Content Placeholder 5">
            <a:extLst>
              <a:ext uri="{FF2B5EF4-FFF2-40B4-BE49-F238E27FC236}">
                <a16:creationId xmlns:a16="http://schemas.microsoft.com/office/drawing/2014/main" id="{59425E68-6C23-0FEF-7E77-65CFB25328A6}"/>
              </a:ext>
            </a:extLst>
          </p:cNvPr>
          <p:cNvSpPr>
            <a:spLocks noGrp="1"/>
          </p:cNvSpPr>
          <p:nvPr>
            <p:ph idx="1"/>
          </p:nvPr>
        </p:nvSpPr>
        <p:spPr>
          <a:xfrm>
            <a:off x="322447" y="1958975"/>
            <a:ext cx="3448051" cy="3184525"/>
          </a:xfrm>
        </p:spPr>
        <p:txBody>
          <a:bodyPr vert="horz" lIns="91440" tIns="45720" rIns="91440" bIns="45720" numCol="1" rtlCol="0" anchor="t">
            <a:normAutofit/>
          </a:bodyPr>
          <a:lstStyle/>
          <a:p>
            <a:r>
              <a:rPr lang="en-US"/>
              <a:t>Brief instructions are on the top of the page.</a:t>
            </a:r>
            <a:endParaRPr lang="en-US">
              <a:cs typeface="Calibri"/>
            </a:endParaRPr>
          </a:p>
          <a:p>
            <a:endParaRPr lang="en-US"/>
          </a:p>
          <a:p>
            <a:r>
              <a:rPr lang="en-US"/>
              <a:t>Enter the date of the inspection</a:t>
            </a:r>
            <a:endParaRPr lang="en-US">
              <a:cs typeface="Calibri"/>
            </a:endParaRPr>
          </a:p>
        </p:txBody>
      </p:sp>
      <p:pic>
        <p:nvPicPr>
          <p:cNvPr id="9" name="Picture 8" descr="Graphical user interface, website&#10;&#10;Description automatically generated">
            <a:extLst>
              <a:ext uri="{FF2B5EF4-FFF2-40B4-BE49-F238E27FC236}">
                <a16:creationId xmlns:a16="http://schemas.microsoft.com/office/drawing/2014/main" id="{07E46689-742C-86C8-A2BC-4F3D1CF3AB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6700" y="1958975"/>
            <a:ext cx="4526130" cy="2784613"/>
          </a:xfrm>
          <a:prstGeom prst="rect">
            <a:avLst/>
          </a:prstGeom>
        </p:spPr>
      </p:pic>
      <p:sp>
        <p:nvSpPr>
          <p:cNvPr id="11" name="Arrow: Right 10">
            <a:extLst>
              <a:ext uri="{FF2B5EF4-FFF2-40B4-BE49-F238E27FC236}">
                <a16:creationId xmlns:a16="http://schemas.microsoft.com/office/drawing/2014/main" id="{7B79D5F0-272A-F696-0715-DC34C55F7EF0}"/>
              </a:ext>
            </a:extLst>
          </p:cNvPr>
          <p:cNvSpPr/>
          <p:nvPr/>
        </p:nvSpPr>
        <p:spPr>
          <a:xfrm>
            <a:off x="3549316" y="2286000"/>
            <a:ext cx="433137" cy="240632"/>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6E4F2125-17C8-D728-CE12-7E781DE51198}"/>
              </a:ext>
            </a:extLst>
          </p:cNvPr>
          <p:cNvSpPr/>
          <p:nvPr/>
        </p:nvSpPr>
        <p:spPr>
          <a:xfrm>
            <a:off x="3629025" y="3906253"/>
            <a:ext cx="433137" cy="240632"/>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8760696"/>
      </p:ext>
    </p:extLst>
  </p:cSld>
  <p:clrMapOvr>
    <a:masterClrMapping/>
  </p:clrMapOvr>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Recording an Inspection </a:t>
            </a:r>
            <a:r>
              <a:rPr lang="en-US" sz="2400" i="1"/>
              <a:t>(cont.)</a:t>
            </a:r>
            <a:endParaRPr lang="en-US" sz="2400"/>
          </a:p>
        </p:txBody>
      </p:sp>
      <p:sp>
        <p:nvSpPr>
          <p:cNvPr id="6" name="Content Placeholder 5">
            <a:extLst>
              <a:ext uri="{FF2B5EF4-FFF2-40B4-BE49-F238E27FC236}">
                <a16:creationId xmlns:a16="http://schemas.microsoft.com/office/drawing/2014/main" id="{59425E68-6C23-0FEF-7E77-65CFB25328A6}"/>
              </a:ext>
            </a:extLst>
          </p:cNvPr>
          <p:cNvSpPr>
            <a:spLocks noGrp="1"/>
          </p:cNvSpPr>
          <p:nvPr>
            <p:ph idx="1"/>
          </p:nvPr>
        </p:nvSpPr>
        <p:spPr>
          <a:xfrm>
            <a:off x="628649" y="1825625"/>
            <a:ext cx="3448051" cy="3184525"/>
          </a:xfrm>
        </p:spPr>
        <p:txBody>
          <a:bodyPr vert="horz" lIns="91440" tIns="45720" rIns="91440" bIns="45720" numCol="1" rtlCol="0" anchor="t">
            <a:normAutofit/>
          </a:bodyPr>
          <a:lstStyle/>
          <a:p>
            <a:r>
              <a:rPr lang="en-US"/>
              <a:t>Enter the address of the property</a:t>
            </a:r>
          </a:p>
          <a:p>
            <a:r>
              <a:rPr lang="en-US"/>
              <a:t>Enter who’s inspecting the BMP</a:t>
            </a:r>
          </a:p>
          <a:p>
            <a:r>
              <a:rPr lang="en-US"/>
              <a:t>Enter who owns the BMP</a:t>
            </a:r>
            <a:endParaRPr lang="en-US">
              <a:cs typeface="Calibri"/>
            </a:endParaRPr>
          </a:p>
        </p:txBody>
      </p:sp>
      <p:pic>
        <p:nvPicPr>
          <p:cNvPr id="5" name="Picture 4" descr="Graphical user interface, application&#10;&#10;Description automatically generated">
            <a:extLst>
              <a:ext uri="{FF2B5EF4-FFF2-40B4-BE49-F238E27FC236}">
                <a16:creationId xmlns:a16="http://schemas.microsoft.com/office/drawing/2014/main" id="{C5613A76-657A-E7EB-BD7A-B69641B77B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6700" y="1953132"/>
            <a:ext cx="4530138" cy="4820648"/>
          </a:xfrm>
          <a:prstGeom prst="rect">
            <a:avLst/>
          </a:prstGeom>
        </p:spPr>
      </p:pic>
      <p:sp>
        <p:nvSpPr>
          <p:cNvPr id="7" name="Arrow: Right 6">
            <a:extLst>
              <a:ext uri="{FF2B5EF4-FFF2-40B4-BE49-F238E27FC236}">
                <a16:creationId xmlns:a16="http://schemas.microsoft.com/office/drawing/2014/main" id="{B47D4648-7071-58FE-3DFE-5B172EE106D0}"/>
              </a:ext>
            </a:extLst>
          </p:cNvPr>
          <p:cNvSpPr/>
          <p:nvPr/>
        </p:nvSpPr>
        <p:spPr>
          <a:xfrm>
            <a:off x="3629025" y="1979216"/>
            <a:ext cx="433137" cy="240632"/>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5DAD856E-711F-A686-D316-B2E8CD4F8C3F}"/>
              </a:ext>
            </a:extLst>
          </p:cNvPr>
          <p:cNvSpPr/>
          <p:nvPr/>
        </p:nvSpPr>
        <p:spPr>
          <a:xfrm>
            <a:off x="3607720" y="2861031"/>
            <a:ext cx="433137" cy="240632"/>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C39A40C8-A82E-972E-2D6A-8E7CB35E54F4}"/>
              </a:ext>
            </a:extLst>
          </p:cNvPr>
          <p:cNvSpPr/>
          <p:nvPr/>
        </p:nvSpPr>
        <p:spPr>
          <a:xfrm>
            <a:off x="3643563" y="4727774"/>
            <a:ext cx="433137" cy="240632"/>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7242068"/>
      </p:ext>
    </p:extLst>
  </p:cSld>
  <p:clrMapOvr>
    <a:masterClrMapping/>
  </p:clrMapOvr>
  <p:extLst>
    <p:ext uri="{6950BFC3-D8DA-4A85-94F7-54DA5524770B}">
      <p188:commentRel xmlns:p188="http://schemas.microsoft.com/office/powerpoint/2018/8/main" r:id="rId3"/>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Recording an Inspection </a:t>
            </a:r>
            <a:r>
              <a:rPr lang="en-US" sz="2400" i="1"/>
              <a:t>(cont.)</a:t>
            </a:r>
            <a:endParaRPr lang="en-US" sz="2400"/>
          </a:p>
        </p:txBody>
      </p:sp>
      <p:sp>
        <p:nvSpPr>
          <p:cNvPr id="6" name="Content Placeholder 5">
            <a:extLst>
              <a:ext uri="{FF2B5EF4-FFF2-40B4-BE49-F238E27FC236}">
                <a16:creationId xmlns:a16="http://schemas.microsoft.com/office/drawing/2014/main" id="{59425E68-6C23-0FEF-7E77-65CFB25328A6}"/>
              </a:ext>
            </a:extLst>
          </p:cNvPr>
          <p:cNvSpPr>
            <a:spLocks noGrp="1"/>
          </p:cNvSpPr>
          <p:nvPr>
            <p:ph idx="1"/>
          </p:nvPr>
        </p:nvSpPr>
        <p:spPr>
          <a:xfrm>
            <a:off x="628649" y="1825625"/>
            <a:ext cx="3448051" cy="3184525"/>
          </a:xfrm>
        </p:spPr>
        <p:txBody>
          <a:bodyPr vert="horz" lIns="91440" tIns="45720" rIns="91440" bIns="45720" numCol="1" rtlCol="0" anchor="t">
            <a:normAutofit/>
          </a:bodyPr>
          <a:lstStyle/>
          <a:p>
            <a:r>
              <a:rPr lang="en-US"/>
              <a:t>Fill out Pretreatment and Main Treatment components</a:t>
            </a:r>
          </a:p>
        </p:txBody>
      </p:sp>
      <p:sp>
        <p:nvSpPr>
          <p:cNvPr id="3" name="Arrow: Right 2">
            <a:extLst>
              <a:ext uri="{FF2B5EF4-FFF2-40B4-BE49-F238E27FC236}">
                <a16:creationId xmlns:a16="http://schemas.microsoft.com/office/drawing/2014/main" id="{A11935DD-9935-CF9F-49EC-C909438241FA}"/>
              </a:ext>
            </a:extLst>
          </p:cNvPr>
          <p:cNvSpPr/>
          <p:nvPr/>
        </p:nvSpPr>
        <p:spPr>
          <a:xfrm>
            <a:off x="3603334" y="2137066"/>
            <a:ext cx="433137" cy="240632"/>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C86CB0F0-ED42-5EC7-974F-F23B4D579531}"/>
              </a:ext>
            </a:extLst>
          </p:cNvPr>
          <p:cNvSpPr/>
          <p:nvPr/>
        </p:nvSpPr>
        <p:spPr>
          <a:xfrm>
            <a:off x="3597566" y="3332976"/>
            <a:ext cx="433137" cy="240632"/>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B9ECD1FD-993B-79EC-DC22-0F9CCE793E41}"/>
              </a:ext>
            </a:extLst>
          </p:cNvPr>
          <p:cNvSpPr/>
          <p:nvPr/>
        </p:nvSpPr>
        <p:spPr>
          <a:xfrm>
            <a:off x="3620564" y="5080959"/>
            <a:ext cx="433137" cy="240632"/>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27F3077B-EF27-DEAF-27CA-F159155F6F1F}"/>
              </a:ext>
            </a:extLst>
          </p:cNvPr>
          <p:cNvSpPr/>
          <p:nvPr/>
        </p:nvSpPr>
        <p:spPr>
          <a:xfrm>
            <a:off x="3380996" y="5736311"/>
            <a:ext cx="433137" cy="240632"/>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5">
            <a:extLst>
              <a:ext uri="{FF2B5EF4-FFF2-40B4-BE49-F238E27FC236}">
                <a16:creationId xmlns:a16="http://schemas.microsoft.com/office/drawing/2014/main" id="{B16450A0-A00E-1F01-511C-843014F4A2F3}"/>
              </a:ext>
            </a:extLst>
          </p:cNvPr>
          <p:cNvSpPr txBox="1">
            <a:spLocks/>
          </p:cNvSpPr>
          <p:nvPr/>
        </p:nvSpPr>
        <p:spPr>
          <a:xfrm>
            <a:off x="617149" y="3276451"/>
            <a:ext cx="3448051" cy="3184525"/>
          </a:xfrm>
          <a:prstGeom prst="rect">
            <a:avLst/>
          </a:prstGeom>
        </p:spPr>
        <p:txBody>
          <a:bodyPr vert="horz" lIns="91440" tIns="45720" rIns="91440" bIns="45720" numCol="1"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u="sng">
                <a:solidFill>
                  <a:srgbClr val="0070C0"/>
                </a:solidFill>
              </a:rPr>
              <a:t>NOTICE </a:t>
            </a:r>
          </a:p>
          <a:p>
            <a:r>
              <a:rPr lang="en-US">
                <a:solidFill>
                  <a:srgbClr val="0070C0"/>
                </a:solidFill>
              </a:rPr>
              <a:t>If you answer “YES” </a:t>
            </a:r>
          </a:p>
          <a:p>
            <a:r>
              <a:rPr lang="en-US">
                <a:solidFill>
                  <a:srgbClr val="0070C0"/>
                </a:solidFill>
              </a:rPr>
              <a:t>Something may need addressed</a:t>
            </a:r>
          </a:p>
        </p:txBody>
      </p:sp>
      <p:sp>
        <p:nvSpPr>
          <p:cNvPr id="4" name="Rectangle 3">
            <a:extLst>
              <a:ext uri="{FF2B5EF4-FFF2-40B4-BE49-F238E27FC236}">
                <a16:creationId xmlns:a16="http://schemas.microsoft.com/office/drawing/2014/main" id="{EC5861D8-4697-F8DC-5333-B4C15A280B65}"/>
              </a:ext>
            </a:extLst>
          </p:cNvPr>
          <p:cNvSpPr/>
          <p:nvPr/>
        </p:nvSpPr>
        <p:spPr>
          <a:xfrm>
            <a:off x="6168421" y="6338454"/>
            <a:ext cx="2436932" cy="3724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raphical user interface, text, application, chat or text message&#10;&#10;Description automatically generated">
            <a:extLst>
              <a:ext uri="{FF2B5EF4-FFF2-40B4-BE49-F238E27FC236}">
                <a16:creationId xmlns:a16="http://schemas.microsoft.com/office/drawing/2014/main" id="{51492A38-D11E-F07A-5D07-43DC7709DE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7254" y="1947589"/>
            <a:ext cx="4198441" cy="4905570"/>
          </a:xfrm>
          <a:prstGeom prst="rect">
            <a:avLst/>
          </a:prstGeom>
        </p:spPr>
      </p:pic>
      <p:pic>
        <p:nvPicPr>
          <p:cNvPr id="11" name="Picture 10" descr="Graphical user interface, text, application, chat or text message&#10;&#10;Description automatically generated">
            <a:extLst>
              <a:ext uri="{FF2B5EF4-FFF2-40B4-BE49-F238E27FC236}">
                <a16:creationId xmlns:a16="http://schemas.microsoft.com/office/drawing/2014/main" id="{457E5B85-F12E-F328-3A2D-2D0CCD55B8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37132" y="5619706"/>
            <a:ext cx="4763165" cy="714475"/>
          </a:xfrm>
          <a:prstGeom prst="rect">
            <a:avLst/>
          </a:prstGeom>
        </p:spPr>
      </p:pic>
    </p:spTree>
    <p:extLst>
      <p:ext uri="{BB962C8B-B14F-4D97-AF65-F5344CB8AC3E}">
        <p14:creationId xmlns:p14="http://schemas.microsoft.com/office/powerpoint/2010/main" val="2103840404"/>
      </p:ext>
    </p:extLst>
  </p:cSld>
  <p:clrMapOvr>
    <a:masterClrMapping/>
  </p:clrMapOvr>
  <p:extLst>
    <p:ext uri="{6950BFC3-D8DA-4A85-94F7-54DA5524770B}">
      <p188:commentRel xmlns:p188="http://schemas.microsoft.com/office/powerpoint/2018/8/main" r:id="rId3"/>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692E160-F6F8-0B05-D511-890D285C75DB}"/>
              </a:ext>
            </a:extLst>
          </p:cNvPr>
          <p:cNvSpPr/>
          <p:nvPr/>
        </p:nvSpPr>
        <p:spPr>
          <a:xfrm>
            <a:off x="6168421" y="6338454"/>
            <a:ext cx="2436932" cy="3724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Recording an Inspection </a:t>
            </a:r>
            <a:r>
              <a:rPr lang="en-US" sz="2400" i="1"/>
              <a:t>(cont.)</a:t>
            </a:r>
            <a:endParaRPr lang="en-US" sz="2400"/>
          </a:p>
        </p:txBody>
      </p:sp>
      <p:sp>
        <p:nvSpPr>
          <p:cNvPr id="6" name="Content Placeholder 5">
            <a:extLst>
              <a:ext uri="{FF2B5EF4-FFF2-40B4-BE49-F238E27FC236}">
                <a16:creationId xmlns:a16="http://schemas.microsoft.com/office/drawing/2014/main" id="{59425E68-6C23-0FEF-7E77-65CFB25328A6}"/>
              </a:ext>
            </a:extLst>
          </p:cNvPr>
          <p:cNvSpPr>
            <a:spLocks noGrp="1"/>
          </p:cNvSpPr>
          <p:nvPr>
            <p:ph idx="1"/>
          </p:nvPr>
        </p:nvSpPr>
        <p:spPr>
          <a:xfrm>
            <a:off x="628649" y="1825625"/>
            <a:ext cx="3448051" cy="3184525"/>
          </a:xfrm>
        </p:spPr>
        <p:txBody>
          <a:bodyPr numCol="1">
            <a:normAutofit/>
          </a:bodyPr>
          <a:lstStyle/>
          <a:p>
            <a:r>
              <a:rPr lang="en-US"/>
              <a:t>Fill out Inlet Structure &amp; Emergency Overflow Components </a:t>
            </a:r>
          </a:p>
        </p:txBody>
      </p:sp>
      <p:sp>
        <p:nvSpPr>
          <p:cNvPr id="3" name="Arrow: Right 2">
            <a:extLst>
              <a:ext uri="{FF2B5EF4-FFF2-40B4-BE49-F238E27FC236}">
                <a16:creationId xmlns:a16="http://schemas.microsoft.com/office/drawing/2014/main" id="{A11935DD-9935-CF9F-49EC-C909438241FA}"/>
              </a:ext>
            </a:extLst>
          </p:cNvPr>
          <p:cNvSpPr/>
          <p:nvPr/>
        </p:nvSpPr>
        <p:spPr>
          <a:xfrm>
            <a:off x="4106751" y="2100971"/>
            <a:ext cx="433137" cy="240632"/>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C86CB0F0-ED42-5EC7-974F-F23B4D579531}"/>
              </a:ext>
            </a:extLst>
          </p:cNvPr>
          <p:cNvSpPr/>
          <p:nvPr/>
        </p:nvSpPr>
        <p:spPr>
          <a:xfrm>
            <a:off x="4106343" y="4027621"/>
            <a:ext cx="433137" cy="240632"/>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B9ECD1FD-993B-79EC-DC22-0F9CCE793E41}"/>
              </a:ext>
            </a:extLst>
          </p:cNvPr>
          <p:cNvSpPr/>
          <p:nvPr/>
        </p:nvSpPr>
        <p:spPr>
          <a:xfrm>
            <a:off x="4076700" y="5194612"/>
            <a:ext cx="433137" cy="240632"/>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27F3077B-EF27-DEAF-27CA-F159155F6F1F}"/>
              </a:ext>
            </a:extLst>
          </p:cNvPr>
          <p:cNvSpPr/>
          <p:nvPr/>
        </p:nvSpPr>
        <p:spPr>
          <a:xfrm>
            <a:off x="3380996" y="5736311"/>
            <a:ext cx="433137" cy="240632"/>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Graphical user interface, text, application&#10;&#10;Description automatically generated">
            <a:extLst>
              <a:ext uri="{FF2B5EF4-FFF2-40B4-BE49-F238E27FC236}">
                <a16:creationId xmlns:a16="http://schemas.microsoft.com/office/drawing/2014/main" id="{6E926E66-EED5-ED68-9EEA-7CDA494154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9940" y="1825625"/>
            <a:ext cx="3701638" cy="4885256"/>
          </a:xfrm>
          <a:prstGeom prst="rect">
            <a:avLst/>
          </a:prstGeom>
        </p:spPr>
      </p:pic>
      <p:pic>
        <p:nvPicPr>
          <p:cNvPr id="15" name="Picture 14" descr="Graphical user interface, text, application, chat or text message&#10;&#10;Description automatically generated">
            <a:extLst>
              <a:ext uri="{FF2B5EF4-FFF2-40B4-BE49-F238E27FC236}">
                <a16:creationId xmlns:a16="http://schemas.microsoft.com/office/drawing/2014/main" id="{EE091C15-5D4C-DD30-234F-3D36D960DD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4133" y="5486395"/>
            <a:ext cx="4696480" cy="733527"/>
          </a:xfrm>
          <a:prstGeom prst="rect">
            <a:avLst/>
          </a:prstGeom>
        </p:spPr>
      </p:pic>
    </p:spTree>
    <p:extLst>
      <p:ext uri="{BB962C8B-B14F-4D97-AF65-F5344CB8AC3E}">
        <p14:creationId xmlns:p14="http://schemas.microsoft.com/office/powerpoint/2010/main" val="41840062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Recording an Inspection </a:t>
            </a:r>
            <a:r>
              <a:rPr lang="en-US" sz="2400" i="1"/>
              <a:t>(cont.)</a:t>
            </a:r>
            <a:endParaRPr lang="en-US" sz="2400"/>
          </a:p>
        </p:txBody>
      </p:sp>
      <p:sp>
        <p:nvSpPr>
          <p:cNvPr id="6" name="Content Placeholder 5">
            <a:extLst>
              <a:ext uri="{FF2B5EF4-FFF2-40B4-BE49-F238E27FC236}">
                <a16:creationId xmlns:a16="http://schemas.microsoft.com/office/drawing/2014/main" id="{59425E68-6C23-0FEF-7E77-65CFB25328A6}"/>
              </a:ext>
            </a:extLst>
          </p:cNvPr>
          <p:cNvSpPr>
            <a:spLocks noGrp="1"/>
          </p:cNvSpPr>
          <p:nvPr>
            <p:ph idx="1"/>
          </p:nvPr>
        </p:nvSpPr>
        <p:spPr>
          <a:xfrm>
            <a:off x="628649" y="1825625"/>
            <a:ext cx="3448051" cy="3184525"/>
          </a:xfrm>
        </p:spPr>
        <p:txBody>
          <a:bodyPr vert="horz" lIns="91440" tIns="45720" rIns="91440" bIns="45720" numCol="1" rtlCol="0" anchor="t">
            <a:normAutofit/>
          </a:bodyPr>
          <a:lstStyle/>
          <a:p>
            <a:r>
              <a:rPr lang="en-US"/>
              <a:t>Fill General Inspection Comments</a:t>
            </a:r>
          </a:p>
          <a:p>
            <a:r>
              <a:rPr lang="en-US"/>
              <a:t>Add photos if necessary</a:t>
            </a:r>
            <a:endParaRPr lang="en-US">
              <a:cs typeface="Calibri"/>
            </a:endParaRPr>
          </a:p>
          <a:p>
            <a:r>
              <a:rPr lang="en-US"/>
              <a:t>Click checkmark to submit Inspection.</a:t>
            </a:r>
          </a:p>
          <a:p>
            <a:endParaRPr lang="en-US"/>
          </a:p>
        </p:txBody>
      </p:sp>
      <p:sp>
        <p:nvSpPr>
          <p:cNvPr id="3" name="Arrow: Right 2">
            <a:extLst>
              <a:ext uri="{FF2B5EF4-FFF2-40B4-BE49-F238E27FC236}">
                <a16:creationId xmlns:a16="http://schemas.microsoft.com/office/drawing/2014/main" id="{A11935DD-9935-CF9F-49EC-C909438241FA}"/>
              </a:ext>
            </a:extLst>
          </p:cNvPr>
          <p:cNvSpPr/>
          <p:nvPr/>
        </p:nvSpPr>
        <p:spPr>
          <a:xfrm>
            <a:off x="4106751" y="2100971"/>
            <a:ext cx="433137" cy="240632"/>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C86CB0F0-ED42-5EC7-974F-F23B4D579531}"/>
              </a:ext>
            </a:extLst>
          </p:cNvPr>
          <p:cNvSpPr/>
          <p:nvPr/>
        </p:nvSpPr>
        <p:spPr>
          <a:xfrm>
            <a:off x="4106750" y="3233794"/>
            <a:ext cx="433137" cy="240632"/>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Graphical user interface, application, Teams&#10;&#10;Description automatically generated">
            <a:extLst>
              <a:ext uri="{FF2B5EF4-FFF2-40B4-BE49-F238E27FC236}">
                <a16:creationId xmlns:a16="http://schemas.microsoft.com/office/drawing/2014/main" id="{8B064B75-B2CF-FFCF-7868-A62ACD0413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3702" y="1835222"/>
            <a:ext cx="3667875" cy="2789038"/>
          </a:xfrm>
          <a:prstGeom prst="rect">
            <a:avLst/>
          </a:prstGeom>
        </p:spPr>
      </p:pic>
      <p:sp>
        <p:nvSpPr>
          <p:cNvPr id="11" name="Oval 10">
            <a:extLst>
              <a:ext uri="{FF2B5EF4-FFF2-40B4-BE49-F238E27FC236}">
                <a16:creationId xmlns:a16="http://schemas.microsoft.com/office/drawing/2014/main" id="{C15D8067-7375-8206-FFB1-E96820AC3FF9}"/>
              </a:ext>
            </a:extLst>
          </p:cNvPr>
          <p:cNvSpPr/>
          <p:nvPr/>
        </p:nvSpPr>
        <p:spPr>
          <a:xfrm>
            <a:off x="7784432" y="4271211"/>
            <a:ext cx="730919" cy="4812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3126027"/>
      </p:ext>
    </p:extLst>
  </p:cSld>
  <p:clrMapOvr>
    <a:masterClrMapping/>
  </p:clrMapOvr>
  <p:extLst>
    <p:ext uri="{6950BFC3-D8DA-4A85-94F7-54DA5524770B}">
      <p188:commentRel xmlns:p188="http://schemas.microsoft.com/office/powerpoint/2018/8/main" r:id="rId3"/>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Inspection App monitoring</a:t>
            </a:r>
          </a:p>
        </p:txBody>
      </p:sp>
      <p:sp>
        <p:nvSpPr>
          <p:cNvPr id="5" name="Content Placeholder 4">
            <a:extLst>
              <a:ext uri="{FF2B5EF4-FFF2-40B4-BE49-F238E27FC236}">
                <a16:creationId xmlns:a16="http://schemas.microsoft.com/office/drawing/2014/main" id="{9B228A5A-1DE8-34AE-D7B6-075600C527D5}"/>
              </a:ext>
            </a:extLst>
          </p:cNvPr>
          <p:cNvSpPr>
            <a:spLocks noGrp="1"/>
          </p:cNvSpPr>
          <p:nvPr>
            <p:ph idx="1"/>
          </p:nvPr>
        </p:nvSpPr>
        <p:spPr>
          <a:xfrm>
            <a:off x="628650" y="1825625"/>
            <a:ext cx="7270750" cy="4351338"/>
          </a:xfrm>
        </p:spPr>
        <p:txBody>
          <a:bodyPr vert="horz" lIns="91440" tIns="45720" rIns="91440" bIns="45720" rtlCol="0" anchor="t">
            <a:normAutofit/>
          </a:bodyPr>
          <a:lstStyle/>
          <a:p>
            <a:r>
              <a:rPr lang="en-US" sz="2800" dirty="0"/>
              <a:t>Fort Wayne will review inspections</a:t>
            </a:r>
          </a:p>
          <a:p>
            <a:pPr marL="342900" lvl="1" indent="0">
              <a:buNone/>
            </a:pPr>
            <a:endParaRPr lang="en-US" sz="2800" dirty="0"/>
          </a:p>
          <a:p>
            <a:pPr lvl="1"/>
            <a:r>
              <a:rPr lang="en-US" sz="2800" dirty="0"/>
              <a:t>Red flags will alert us on problems that may need to looked into</a:t>
            </a:r>
          </a:p>
          <a:p>
            <a:pPr marL="342900" lvl="1" indent="0">
              <a:buNone/>
            </a:pPr>
            <a:endParaRPr lang="en-US" sz="2800" dirty="0"/>
          </a:p>
          <a:p>
            <a:pPr lvl="1"/>
            <a:r>
              <a:rPr lang="en-US" sz="2800" dirty="0"/>
              <a:t>We will follow up with BMP Owners if inspections are not completed</a:t>
            </a:r>
          </a:p>
        </p:txBody>
      </p:sp>
    </p:spTree>
    <p:extLst>
      <p:ext uri="{BB962C8B-B14F-4D97-AF65-F5344CB8AC3E}">
        <p14:creationId xmlns:p14="http://schemas.microsoft.com/office/powerpoint/2010/main" val="2296843477"/>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vert="horz" lIns="91440" tIns="45720" rIns="91440" bIns="45720" rtlCol="0" anchor="t">
            <a:normAutofit/>
          </a:bodyPr>
          <a:lstStyle/>
          <a:p>
            <a:pPr marL="0" indent="0">
              <a:buNone/>
            </a:pPr>
            <a:endParaRPr lang="en-US">
              <a:cs typeface="Calibri" panose="020F0502020204030204"/>
            </a:endParaRPr>
          </a:p>
          <a:p>
            <a:pPr lvl="1"/>
            <a:endParaRPr lang="en-US">
              <a:cs typeface="Calibri" panose="020F0502020204030204"/>
            </a:endParaRPr>
          </a:p>
        </p:txBody>
      </p:sp>
      <p:sp>
        <p:nvSpPr>
          <p:cNvPr id="2" name="Title 1"/>
          <p:cNvSpPr>
            <a:spLocks noGrp="1"/>
          </p:cNvSpPr>
          <p:nvPr>
            <p:ph type="title"/>
          </p:nvPr>
        </p:nvSpPr>
        <p:spPr/>
        <p:txBody>
          <a:bodyPr/>
          <a:lstStyle/>
          <a:p>
            <a:r>
              <a:rPr lang="en-US"/>
              <a:t>Storm Water Quantity and Quality</a:t>
            </a:r>
          </a:p>
        </p:txBody>
      </p:sp>
      <p:pic>
        <p:nvPicPr>
          <p:cNvPr id="1026" name="Picture 2" descr="No photo description available.">
            <a:extLst>
              <a:ext uri="{FF2B5EF4-FFF2-40B4-BE49-F238E27FC236}">
                <a16:creationId xmlns:a16="http://schemas.microsoft.com/office/drawing/2014/main" id="{742BD2E8-60C2-6B44-02ED-1CC13F4FAB9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82916" y="1756610"/>
            <a:ext cx="2752128" cy="17774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o photo description available.">
            <a:extLst>
              <a:ext uri="{FF2B5EF4-FFF2-40B4-BE49-F238E27FC236}">
                <a16:creationId xmlns:a16="http://schemas.microsoft.com/office/drawing/2014/main" id="{5158E3F8-8ED5-B43A-056F-0388048DE3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2916" y="4021618"/>
            <a:ext cx="2752128" cy="18065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23FBD1B-E8D3-B622-D2DB-DDF40C01A56B}"/>
              </a:ext>
            </a:extLst>
          </p:cNvPr>
          <p:cNvSpPr txBox="1"/>
          <p:nvPr/>
        </p:nvSpPr>
        <p:spPr>
          <a:xfrm>
            <a:off x="6168627" y="5828143"/>
            <a:ext cx="2228494" cy="307777"/>
          </a:xfrm>
          <a:prstGeom prst="rect">
            <a:avLst/>
          </a:prstGeom>
          <a:noFill/>
        </p:spPr>
        <p:txBody>
          <a:bodyPr wrap="none" rtlCol="0">
            <a:spAutoFit/>
          </a:bodyPr>
          <a:lstStyle/>
          <a:p>
            <a:pPr algn="r"/>
            <a:r>
              <a:rPr lang="en-US" sz="700">
                <a:solidFill>
                  <a:srgbClr val="050505"/>
                </a:solidFill>
              </a:rPr>
              <a:t>Pemberton Dr. photo courtesy Fire Fighter Album, ACPL</a:t>
            </a:r>
          </a:p>
          <a:p>
            <a:pPr algn="r"/>
            <a:r>
              <a:rPr lang="en-US" sz="700"/>
              <a:t>Pemberton Drive 1982</a:t>
            </a:r>
          </a:p>
        </p:txBody>
      </p:sp>
      <p:sp>
        <p:nvSpPr>
          <p:cNvPr id="5" name="TextBox 4">
            <a:extLst>
              <a:ext uri="{FF2B5EF4-FFF2-40B4-BE49-F238E27FC236}">
                <a16:creationId xmlns:a16="http://schemas.microsoft.com/office/drawing/2014/main" id="{C2FFA4E8-4B41-AC16-A2DB-93AE0DC0DA2D}"/>
              </a:ext>
            </a:extLst>
          </p:cNvPr>
          <p:cNvSpPr txBox="1"/>
          <p:nvPr/>
        </p:nvSpPr>
        <p:spPr>
          <a:xfrm>
            <a:off x="5245768" y="3494702"/>
            <a:ext cx="3269582" cy="523220"/>
          </a:xfrm>
          <a:prstGeom prst="rect">
            <a:avLst/>
          </a:prstGeom>
          <a:noFill/>
        </p:spPr>
        <p:txBody>
          <a:bodyPr wrap="square" rtlCol="0">
            <a:spAutoFit/>
          </a:bodyPr>
          <a:lstStyle/>
          <a:p>
            <a:pPr algn="r"/>
            <a:r>
              <a:rPr lang="en-US" sz="700"/>
              <a:t>Great Memories and History of Fort Wayne.(c.a. 2018). In Facebook [Group Page] retrieved 07, 03, 2023 from https://www.facebook.com/groups/195279511153069/</a:t>
            </a:r>
          </a:p>
          <a:p>
            <a:pPr algn="r"/>
            <a:r>
              <a:rPr lang="en-US" sz="700"/>
              <a:t>Flood of 1913: </a:t>
            </a:r>
          </a:p>
          <a:p>
            <a:endParaRPr lang="en-US" sz="700"/>
          </a:p>
        </p:txBody>
      </p:sp>
      <p:pic>
        <p:nvPicPr>
          <p:cNvPr id="11" name="Picture 10" descr="A picture containing water, outdoor, lake&#10;&#10;Description automatically generated">
            <a:extLst>
              <a:ext uri="{FF2B5EF4-FFF2-40B4-BE49-F238E27FC236}">
                <a16:creationId xmlns:a16="http://schemas.microsoft.com/office/drawing/2014/main" id="{DF09C866-1E78-1B17-B974-FEC32F1F6E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700" y="2093503"/>
            <a:ext cx="4034973" cy="3089276"/>
          </a:xfrm>
          <a:prstGeom prst="rect">
            <a:avLst/>
          </a:prstGeom>
        </p:spPr>
      </p:pic>
      <p:sp>
        <p:nvSpPr>
          <p:cNvPr id="12" name="TextBox 11">
            <a:extLst>
              <a:ext uri="{FF2B5EF4-FFF2-40B4-BE49-F238E27FC236}">
                <a16:creationId xmlns:a16="http://schemas.microsoft.com/office/drawing/2014/main" id="{44729242-9E27-2E39-643B-26E052DE763A}"/>
              </a:ext>
            </a:extLst>
          </p:cNvPr>
          <p:cNvSpPr txBox="1"/>
          <p:nvPr/>
        </p:nvSpPr>
        <p:spPr>
          <a:xfrm>
            <a:off x="747055" y="5182779"/>
            <a:ext cx="4081618" cy="415498"/>
          </a:xfrm>
          <a:prstGeom prst="rect">
            <a:avLst/>
          </a:prstGeom>
          <a:noFill/>
        </p:spPr>
        <p:txBody>
          <a:bodyPr wrap="square" rtlCol="0">
            <a:spAutoFit/>
          </a:bodyPr>
          <a:lstStyle/>
          <a:p>
            <a:pPr algn="r"/>
            <a:r>
              <a:rPr lang="en-US" sz="700"/>
              <a:t>News-Sentinel.(c.2013). /anscontent.news-sentinel.com/?q=gallery/2013/news-sentinel-flood-1913-photos</a:t>
            </a:r>
          </a:p>
          <a:p>
            <a:pPr algn="r"/>
            <a:r>
              <a:rPr lang="en-US" sz="700"/>
              <a:t>Flood of 1913: </a:t>
            </a:r>
          </a:p>
          <a:p>
            <a:endParaRPr lang="en-US" sz="700"/>
          </a:p>
        </p:txBody>
      </p:sp>
    </p:spTree>
    <p:extLst>
      <p:ext uri="{BB962C8B-B14F-4D97-AF65-F5344CB8AC3E}">
        <p14:creationId xmlns:p14="http://schemas.microsoft.com/office/powerpoint/2010/main" val="32991075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9A9B24-58F9-795E-032D-AD3D6EBA0277}"/>
              </a:ext>
            </a:extLst>
          </p:cNvPr>
          <p:cNvSpPr>
            <a:spLocks noGrp="1"/>
          </p:cNvSpPr>
          <p:nvPr>
            <p:ph idx="1"/>
          </p:nvPr>
        </p:nvSpPr>
        <p:spPr>
          <a:xfrm>
            <a:off x="730250" y="1791759"/>
            <a:ext cx="7886700" cy="4351338"/>
          </a:xfrm>
        </p:spPr>
        <p:txBody>
          <a:bodyPr>
            <a:normAutofit/>
          </a:bodyPr>
          <a:lstStyle/>
          <a:p>
            <a:r>
              <a:rPr lang="en-US" sz="2800"/>
              <a:t>There are 4 BMP success factors to look out for while performing inspections</a:t>
            </a:r>
          </a:p>
          <a:p>
            <a:pPr lvl="1"/>
            <a:r>
              <a:rPr lang="en-US" sz="2800"/>
              <a:t>Vegetation</a:t>
            </a:r>
          </a:p>
          <a:p>
            <a:pPr lvl="1"/>
            <a:r>
              <a:rPr lang="en-US" sz="2800"/>
              <a:t>Two-day drain time</a:t>
            </a:r>
          </a:p>
          <a:p>
            <a:pPr lvl="1"/>
            <a:r>
              <a:rPr lang="en-US" sz="2800"/>
              <a:t>Protection</a:t>
            </a:r>
          </a:p>
          <a:p>
            <a:pPr lvl="1"/>
            <a:r>
              <a:rPr lang="en-US" sz="2800"/>
              <a:t>Cleanliness </a:t>
            </a:r>
          </a:p>
          <a:p>
            <a:r>
              <a:rPr lang="en-US" sz="2800"/>
              <a:t>These 4 success factors are important to keeping your BMP functioning as it was designed to </a:t>
            </a:r>
          </a:p>
          <a:p>
            <a:r>
              <a:rPr lang="en-US" sz="2800"/>
              <a:t>These can be used as “performance goals” when inspecting your BMPs</a:t>
            </a:r>
          </a:p>
        </p:txBody>
      </p:sp>
      <p:sp>
        <p:nvSpPr>
          <p:cNvPr id="3" name="Title 2">
            <a:extLst>
              <a:ext uri="{FF2B5EF4-FFF2-40B4-BE49-F238E27FC236}">
                <a16:creationId xmlns:a16="http://schemas.microsoft.com/office/drawing/2014/main" id="{FF6B39E2-CEC8-7768-7948-E01918057B29}"/>
              </a:ext>
            </a:extLst>
          </p:cNvPr>
          <p:cNvSpPr>
            <a:spLocks noGrp="1"/>
          </p:cNvSpPr>
          <p:nvPr>
            <p:ph type="title"/>
          </p:nvPr>
        </p:nvSpPr>
        <p:spPr/>
        <p:txBody>
          <a:bodyPr/>
          <a:lstStyle/>
          <a:p>
            <a:r>
              <a:rPr lang="en-US"/>
              <a:t>BMP Success Factors</a:t>
            </a:r>
          </a:p>
        </p:txBody>
      </p:sp>
    </p:spTree>
    <p:extLst>
      <p:ext uri="{BB962C8B-B14F-4D97-AF65-F5344CB8AC3E}">
        <p14:creationId xmlns:p14="http://schemas.microsoft.com/office/powerpoint/2010/main" val="33277114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519F2A-2B32-0248-F963-4B6BD3080F6B}"/>
              </a:ext>
            </a:extLst>
          </p:cNvPr>
          <p:cNvSpPr>
            <a:spLocks noGrp="1"/>
          </p:cNvSpPr>
          <p:nvPr>
            <p:ph sz="half" idx="1"/>
          </p:nvPr>
        </p:nvSpPr>
        <p:spPr>
          <a:xfrm>
            <a:off x="628650" y="1825625"/>
            <a:ext cx="3886200" cy="4351338"/>
          </a:xfrm>
        </p:spPr>
        <p:txBody>
          <a:bodyPr>
            <a:normAutofit/>
          </a:bodyPr>
          <a:lstStyle/>
          <a:p>
            <a:r>
              <a:rPr lang="en-US"/>
              <a:t>Vegetation, if present, should be healthy and maintained</a:t>
            </a:r>
          </a:p>
          <a:p>
            <a:r>
              <a:rPr lang="en-US"/>
              <a:t>There should be no bare soil present</a:t>
            </a:r>
          </a:p>
          <a:p>
            <a:r>
              <a:rPr lang="en-US"/>
              <a:t>Vegetation should not be overgrown or excessively weedy</a:t>
            </a:r>
          </a:p>
          <a:p>
            <a:pPr marL="0" indent="0">
              <a:buNone/>
            </a:pPr>
            <a:endParaRPr lang="en-US"/>
          </a:p>
        </p:txBody>
      </p:sp>
      <p:pic>
        <p:nvPicPr>
          <p:cNvPr id="5" name="Picture 4">
            <a:extLst>
              <a:ext uri="{FF2B5EF4-FFF2-40B4-BE49-F238E27FC236}">
                <a16:creationId xmlns:a16="http://schemas.microsoft.com/office/drawing/2014/main" id="{737A148D-2C79-9944-9C63-126BD265FFDD}"/>
              </a:ext>
            </a:extLst>
          </p:cNvPr>
          <p:cNvPicPr>
            <a:picLocks noChangeAspect="1"/>
          </p:cNvPicPr>
          <p:nvPr/>
        </p:nvPicPr>
        <p:blipFill rotWithShape="1">
          <a:blip r:embed="rId3"/>
          <a:srcRect l="23304" r="16190" b="3"/>
          <a:stretch/>
        </p:blipFill>
        <p:spPr>
          <a:xfrm>
            <a:off x="5494203" y="1756266"/>
            <a:ext cx="2743923" cy="2150909"/>
          </a:xfrm>
          <a:prstGeom prst="rect">
            <a:avLst/>
          </a:prstGeom>
          <a:noFill/>
        </p:spPr>
      </p:pic>
      <p:sp>
        <p:nvSpPr>
          <p:cNvPr id="3" name="Title 2">
            <a:extLst>
              <a:ext uri="{FF2B5EF4-FFF2-40B4-BE49-F238E27FC236}">
                <a16:creationId xmlns:a16="http://schemas.microsoft.com/office/drawing/2014/main" id="{546E6F0C-7EEB-863B-D2E1-7EDD70B96232}"/>
              </a:ext>
            </a:extLst>
          </p:cNvPr>
          <p:cNvSpPr>
            <a:spLocks noGrp="1"/>
          </p:cNvSpPr>
          <p:nvPr>
            <p:ph type="title"/>
          </p:nvPr>
        </p:nvSpPr>
        <p:spPr>
          <a:xfrm>
            <a:off x="391887" y="269424"/>
            <a:ext cx="6474278" cy="1068611"/>
          </a:xfrm>
        </p:spPr>
        <p:txBody>
          <a:bodyPr anchor="ctr">
            <a:normAutofit/>
          </a:bodyPr>
          <a:lstStyle/>
          <a:p>
            <a:r>
              <a:rPr lang="en-US"/>
              <a:t>Vegetation</a:t>
            </a:r>
          </a:p>
        </p:txBody>
      </p:sp>
      <p:pic>
        <p:nvPicPr>
          <p:cNvPr id="7" name="Picture 6">
            <a:extLst>
              <a:ext uri="{FF2B5EF4-FFF2-40B4-BE49-F238E27FC236}">
                <a16:creationId xmlns:a16="http://schemas.microsoft.com/office/drawing/2014/main" id="{40C3A315-67AB-57AB-CC95-DBF03B990CF4}"/>
              </a:ext>
            </a:extLst>
          </p:cNvPr>
          <p:cNvPicPr>
            <a:picLocks noChangeAspect="1"/>
          </p:cNvPicPr>
          <p:nvPr/>
        </p:nvPicPr>
        <p:blipFill>
          <a:blip r:embed="rId4"/>
          <a:stretch>
            <a:fillRect/>
          </a:stretch>
        </p:blipFill>
        <p:spPr>
          <a:xfrm>
            <a:off x="766766" y="4130100"/>
            <a:ext cx="3609968" cy="1830862"/>
          </a:xfrm>
          <a:prstGeom prst="rect">
            <a:avLst/>
          </a:prstGeom>
        </p:spPr>
      </p:pic>
      <p:pic>
        <p:nvPicPr>
          <p:cNvPr id="9" name="Picture 8">
            <a:extLst>
              <a:ext uri="{FF2B5EF4-FFF2-40B4-BE49-F238E27FC236}">
                <a16:creationId xmlns:a16="http://schemas.microsoft.com/office/drawing/2014/main" id="{B2870167-36CC-777D-C58A-0999FDB8FDA5}"/>
              </a:ext>
            </a:extLst>
          </p:cNvPr>
          <p:cNvPicPr>
            <a:picLocks noChangeAspect="1"/>
          </p:cNvPicPr>
          <p:nvPr/>
        </p:nvPicPr>
        <p:blipFill>
          <a:blip r:embed="rId5"/>
          <a:stretch>
            <a:fillRect/>
          </a:stretch>
        </p:blipFill>
        <p:spPr>
          <a:xfrm>
            <a:off x="5494203" y="4130100"/>
            <a:ext cx="2743922" cy="1830862"/>
          </a:xfrm>
          <a:prstGeom prst="rect">
            <a:avLst/>
          </a:prstGeom>
        </p:spPr>
      </p:pic>
      <p:pic>
        <p:nvPicPr>
          <p:cNvPr id="12" name="Graphic 11" descr="Checkmark with solid fill">
            <a:extLst>
              <a:ext uri="{FF2B5EF4-FFF2-40B4-BE49-F238E27FC236}">
                <a16:creationId xmlns:a16="http://schemas.microsoft.com/office/drawing/2014/main" id="{107292B8-83D8-A5B5-C344-E8024E6B912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49923" y="1756266"/>
            <a:ext cx="781291" cy="781291"/>
          </a:xfrm>
          <a:prstGeom prst="rect">
            <a:avLst/>
          </a:prstGeom>
        </p:spPr>
      </p:pic>
    </p:spTree>
    <p:extLst>
      <p:ext uri="{BB962C8B-B14F-4D97-AF65-F5344CB8AC3E}">
        <p14:creationId xmlns:p14="http://schemas.microsoft.com/office/powerpoint/2010/main" val="23009045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DFF5BD-7576-8653-0BE1-46F37EF77A18}"/>
              </a:ext>
            </a:extLst>
          </p:cNvPr>
          <p:cNvSpPr>
            <a:spLocks noGrp="1"/>
          </p:cNvSpPr>
          <p:nvPr>
            <p:ph idx="1"/>
          </p:nvPr>
        </p:nvSpPr>
        <p:spPr>
          <a:xfrm>
            <a:off x="628650" y="1825625"/>
            <a:ext cx="3017375" cy="4351338"/>
          </a:xfrm>
        </p:spPr>
        <p:txBody>
          <a:bodyPr/>
          <a:lstStyle/>
          <a:p>
            <a:r>
              <a:rPr lang="en-US"/>
              <a:t>Most BMPs should completely drain stormwater within 48 hours</a:t>
            </a:r>
          </a:p>
          <a:p>
            <a:r>
              <a:rPr lang="en-US"/>
              <a:t>Longer drain times can occur during periods of extended or frequent rains</a:t>
            </a:r>
          </a:p>
          <a:p>
            <a:r>
              <a:rPr lang="en-US"/>
              <a:t>Repeated instances of standing water can indicate clogs or other problems within your BMP</a:t>
            </a:r>
          </a:p>
          <a:p>
            <a:pPr marL="0" indent="0">
              <a:buNone/>
            </a:pPr>
            <a:endParaRPr lang="en-US"/>
          </a:p>
        </p:txBody>
      </p:sp>
      <p:sp>
        <p:nvSpPr>
          <p:cNvPr id="3" name="Title 2">
            <a:extLst>
              <a:ext uri="{FF2B5EF4-FFF2-40B4-BE49-F238E27FC236}">
                <a16:creationId xmlns:a16="http://schemas.microsoft.com/office/drawing/2014/main" id="{E4B1E431-64B6-DA40-D363-551DBA5398AE}"/>
              </a:ext>
            </a:extLst>
          </p:cNvPr>
          <p:cNvSpPr>
            <a:spLocks noGrp="1"/>
          </p:cNvSpPr>
          <p:nvPr>
            <p:ph type="title"/>
          </p:nvPr>
        </p:nvSpPr>
        <p:spPr/>
        <p:txBody>
          <a:bodyPr/>
          <a:lstStyle/>
          <a:p>
            <a:r>
              <a:rPr lang="en-US"/>
              <a:t>Two-day Drain Time</a:t>
            </a:r>
          </a:p>
        </p:txBody>
      </p:sp>
      <p:pic>
        <p:nvPicPr>
          <p:cNvPr id="5" name="Picture 4">
            <a:extLst>
              <a:ext uri="{FF2B5EF4-FFF2-40B4-BE49-F238E27FC236}">
                <a16:creationId xmlns:a16="http://schemas.microsoft.com/office/drawing/2014/main" id="{D1CE1367-C37B-C2F8-B5A2-A497201B7D84}"/>
              </a:ext>
            </a:extLst>
          </p:cNvPr>
          <p:cNvPicPr>
            <a:picLocks noChangeAspect="1"/>
          </p:cNvPicPr>
          <p:nvPr/>
        </p:nvPicPr>
        <p:blipFill>
          <a:blip r:embed="rId3"/>
          <a:stretch>
            <a:fillRect/>
          </a:stretch>
        </p:blipFill>
        <p:spPr>
          <a:xfrm>
            <a:off x="4673984" y="1835603"/>
            <a:ext cx="3156222" cy="2188904"/>
          </a:xfrm>
          <a:prstGeom prst="rect">
            <a:avLst/>
          </a:prstGeom>
        </p:spPr>
      </p:pic>
      <p:pic>
        <p:nvPicPr>
          <p:cNvPr id="7" name="Picture 6">
            <a:extLst>
              <a:ext uri="{FF2B5EF4-FFF2-40B4-BE49-F238E27FC236}">
                <a16:creationId xmlns:a16="http://schemas.microsoft.com/office/drawing/2014/main" id="{57B2F813-F1DB-5242-E94F-30A6B0DC2EE1}"/>
              </a:ext>
            </a:extLst>
          </p:cNvPr>
          <p:cNvPicPr>
            <a:picLocks noChangeAspect="1"/>
          </p:cNvPicPr>
          <p:nvPr/>
        </p:nvPicPr>
        <p:blipFill>
          <a:blip r:embed="rId4"/>
          <a:stretch>
            <a:fillRect/>
          </a:stretch>
        </p:blipFill>
        <p:spPr>
          <a:xfrm>
            <a:off x="6435863" y="4360004"/>
            <a:ext cx="2609811" cy="1697290"/>
          </a:xfrm>
          <a:prstGeom prst="rect">
            <a:avLst/>
          </a:prstGeom>
        </p:spPr>
      </p:pic>
      <p:pic>
        <p:nvPicPr>
          <p:cNvPr id="9" name="Picture 8">
            <a:extLst>
              <a:ext uri="{FF2B5EF4-FFF2-40B4-BE49-F238E27FC236}">
                <a16:creationId xmlns:a16="http://schemas.microsoft.com/office/drawing/2014/main" id="{1BED4B08-18CC-3B53-5B91-7474AE20606C}"/>
              </a:ext>
            </a:extLst>
          </p:cNvPr>
          <p:cNvPicPr>
            <a:picLocks noChangeAspect="1"/>
          </p:cNvPicPr>
          <p:nvPr/>
        </p:nvPicPr>
        <p:blipFill>
          <a:blip r:embed="rId5"/>
          <a:stretch>
            <a:fillRect/>
          </a:stretch>
        </p:blipFill>
        <p:spPr>
          <a:xfrm>
            <a:off x="3459277" y="4360004"/>
            <a:ext cx="2758097" cy="1697290"/>
          </a:xfrm>
          <a:prstGeom prst="rect">
            <a:avLst/>
          </a:prstGeom>
        </p:spPr>
      </p:pic>
      <p:pic>
        <p:nvPicPr>
          <p:cNvPr id="10" name="Graphic 9" descr="Checkmark with solid fill">
            <a:extLst>
              <a:ext uri="{FF2B5EF4-FFF2-40B4-BE49-F238E27FC236}">
                <a16:creationId xmlns:a16="http://schemas.microsoft.com/office/drawing/2014/main" id="{FF75219F-F85C-D597-6E9E-71FE3D79849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59477" y="1835603"/>
            <a:ext cx="781291" cy="781291"/>
          </a:xfrm>
          <a:prstGeom prst="rect">
            <a:avLst/>
          </a:prstGeom>
        </p:spPr>
      </p:pic>
    </p:spTree>
    <p:extLst>
      <p:ext uri="{BB962C8B-B14F-4D97-AF65-F5344CB8AC3E}">
        <p14:creationId xmlns:p14="http://schemas.microsoft.com/office/powerpoint/2010/main" val="38040381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21B65D-7E68-5389-64F5-EFD1E89B4E82}"/>
              </a:ext>
            </a:extLst>
          </p:cNvPr>
          <p:cNvSpPr>
            <a:spLocks noGrp="1"/>
          </p:cNvSpPr>
          <p:nvPr>
            <p:ph idx="1"/>
          </p:nvPr>
        </p:nvSpPr>
        <p:spPr>
          <a:xfrm>
            <a:off x="628650" y="1825625"/>
            <a:ext cx="4082246" cy="4351338"/>
          </a:xfrm>
        </p:spPr>
        <p:txBody>
          <a:bodyPr/>
          <a:lstStyle/>
          <a:p>
            <a:r>
              <a:rPr lang="en-US"/>
              <a:t>BMPs must be protected from damage that could occur due to pedestrians, vehicles, heavy equipment, and animals</a:t>
            </a:r>
          </a:p>
          <a:p>
            <a:r>
              <a:rPr lang="en-US"/>
              <a:t>BMPs cannot be used as storage for vehicles, heavy equipment, waste, dirt, or mulch</a:t>
            </a:r>
          </a:p>
        </p:txBody>
      </p:sp>
      <p:sp>
        <p:nvSpPr>
          <p:cNvPr id="3" name="Title 2">
            <a:extLst>
              <a:ext uri="{FF2B5EF4-FFF2-40B4-BE49-F238E27FC236}">
                <a16:creationId xmlns:a16="http://schemas.microsoft.com/office/drawing/2014/main" id="{064D60A5-B923-9DE4-6FB9-67FB2AB13F1C}"/>
              </a:ext>
            </a:extLst>
          </p:cNvPr>
          <p:cNvSpPr>
            <a:spLocks noGrp="1"/>
          </p:cNvSpPr>
          <p:nvPr>
            <p:ph type="title"/>
          </p:nvPr>
        </p:nvSpPr>
        <p:spPr/>
        <p:txBody>
          <a:bodyPr/>
          <a:lstStyle/>
          <a:p>
            <a:r>
              <a:rPr lang="en-US"/>
              <a:t>Protection</a:t>
            </a:r>
          </a:p>
        </p:txBody>
      </p:sp>
      <p:pic>
        <p:nvPicPr>
          <p:cNvPr id="5" name="Picture 4">
            <a:extLst>
              <a:ext uri="{FF2B5EF4-FFF2-40B4-BE49-F238E27FC236}">
                <a16:creationId xmlns:a16="http://schemas.microsoft.com/office/drawing/2014/main" id="{13BA3438-B8CA-6DE6-4C12-E257F2C9F5A5}"/>
              </a:ext>
            </a:extLst>
          </p:cNvPr>
          <p:cNvPicPr>
            <a:picLocks noChangeAspect="1"/>
          </p:cNvPicPr>
          <p:nvPr/>
        </p:nvPicPr>
        <p:blipFill>
          <a:blip r:embed="rId3"/>
          <a:stretch>
            <a:fillRect/>
          </a:stretch>
        </p:blipFill>
        <p:spPr>
          <a:xfrm>
            <a:off x="5290112" y="3896606"/>
            <a:ext cx="3161158" cy="2280357"/>
          </a:xfrm>
          <a:prstGeom prst="rect">
            <a:avLst/>
          </a:prstGeom>
        </p:spPr>
      </p:pic>
      <p:pic>
        <p:nvPicPr>
          <p:cNvPr id="9" name="Picture 8">
            <a:extLst>
              <a:ext uri="{FF2B5EF4-FFF2-40B4-BE49-F238E27FC236}">
                <a16:creationId xmlns:a16="http://schemas.microsoft.com/office/drawing/2014/main" id="{0BDAB942-9867-CB6A-0B94-2C3A72F3DE29}"/>
              </a:ext>
            </a:extLst>
          </p:cNvPr>
          <p:cNvPicPr>
            <a:picLocks noChangeAspect="1"/>
          </p:cNvPicPr>
          <p:nvPr/>
        </p:nvPicPr>
        <p:blipFill>
          <a:blip r:embed="rId4"/>
          <a:stretch>
            <a:fillRect/>
          </a:stretch>
        </p:blipFill>
        <p:spPr>
          <a:xfrm>
            <a:off x="1664945" y="4210833"/>
            <a:ext cx="2781541" cy="1966130"/>
          </a:xfrm>
          <a:prstGeom prst="rect">
            <a:avLst/>
          </a:prstGeom>
        </p:spPr>
      </p:pic>
      <p:pic>
        <p:nvPicPr>
          <p:cNvPr id="11" name="Picture 10">
            <a:extLst>
              <a:ext uri="{FF2B5EF4-FFF2-40B4-BE49-F238E27FC236}">
                <a16:creationId xmlns:a16="http://schemas.microsoft.com/office/drawing/2014/main" id="{52C5114C-BA82-0E7A-59A7-BBFA6A703D16}"/>
              </a:ext>
            </a:extLst>
          </p:cNvPr>
          <p:cNvPicPr>
            <a:picLocks noChangeAspect="1"/>
          </p:cNvPicPr>
          <p:nvPr/>
        </p:nvPicPr>
        <p:blipFill>
          <a:blip r:embed="rId5"/>
          <a:stretch>
            <a:fillRect/>
          </a:stretch>
        </p:blipFill>
        <p:spPr>
          <a:xfrm>
            <a:off x="5290112" y="1760982"/>
            <a:ext cx="3179262" cy="2046615"/>
          </a:xfrm>
          <a:prstGeom prst="rect">
            <a:avLst/>
          </a:prstGeom>
        </p:spPr>
      </p:pic>
      <p:pic>
        <p:nvPicPr>
          <p:cNvPr id="12" name="Graphic 11" descr="Checkmark with solid fill">
            <a:extLst>
              <a:ext uri="{FF2B5EF4-FFF2-40B4-BE49-F238E27FC236}">
                <a16:creationId xmlns:a16="http://schemas.microsoft.com/office/drawing/2014/main" id="{91D07FA0-04A7-45FE-DDEA-BB326CC828B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69979" y="2961394"/>
            <a:ext cx="781291" cy="781291"/>
          </a:xfrm>
          <a:prstGeom prst="rect">
            <a:avLst/>
          </a:prstGeom>
        </p:spPr>
      </p:pic>
    </p:spTree>
    <p:extLst>
      <p:ext uri="{BB962C8B-B14F-4D97-AF65-F5344CB8AC3E}">
        <p14:creationId xmlns:p14="http://schemas.microsoft.com/office/powerpoint/2010/main" val="6705687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EC6F85-0073-1038-42FD-A90DE4C4FB3D}"/>
              </a:ext>
            </a:extLst>
          </p:cNvPr>
          <p:cNvSpPr>
            <a:spLocks noGrp="1"/>
          </p:cNvSpPr>
          <p:nvPr>
            <p:ph idx="1"/>
          </p:nvPr>
        </p:nvSpPr>
        <p:spPr/>
        <p:txBody>
          <a:bodyPr/>
          <a:lstStyle/>
          <a:p>
            <a:r>
              <a:rPr lang="en-US"/>
              <a:t>The area around a BMP should be kept clean</a:t>
            </a:r>
          </a:p>
          <a:p>
            <a:r>
              <a:rPr lang="en-US"/>
              <a:t>There should be no sediment, litter, or stored pollutants in the BMP or its drainage area</a:t>
            </a:r>
          </a:p>
        </p:txBody>
      </p:sp>
      <p:sp>
        <p:nvSpPr>
          <p:cNvPr id="3" name="Title 2">
            <a:extLst>
              <a:ext uri="{FF2B5EF4-FFF2-40B4-BE49-F238E27FC236}">
                <a16:creationId xmlns:a16="http://schemas.microsoft.com/office/drawing/2014/main" id="{E6B80A1A-35D1-E2A0-5B7D-C96E9AC4FE4C}"/>
              </a:ext>
            </a:extLst>
          </p:cNvPr>
          <p:cNvSpPr>
            <a:spLocks noGrp="1"/>
          </p:cNvSpPr>
          <p:nvPr>
            <p:ph type="title"/>
          </p:nvPr>
        </p:nvSpPr>
        <p:spPr/>
        <p:txBody>
          <a:bodyPr/>
          <a:lstStyle/>
          <a:p>
            <a:r>
              <a:rPr lang="en-US"/>
              <a:t>Cleanliness</a:t>
            </a:r>
          </a:p>
        </p:txBody>
      </p:sp>
      <p:pic>
        <p:nvPicPr>
          <p:cNvPr id="5" name="Picture 4">
            <a:extLst>
              <a:ext uri="{FF2B5EF4-FFF2-40B4-BE49-F238E27FC236}">
                <a16:creationId xmlns:a16="http://schemas.microsoft.com/office/drawing/2014/main" id="{2AED1042-6347-4E38-E476-4BFCCD077186}"/>
              </a:ext>
            </a:extLst>
          </p:cNvPr>
          <p:cNvPicPr>
            <a:picLocks noChangeAspect="1"/>
          </p:cNvPicPr>
          <p:nvPr/>
        </p:nvPicPr>
        <p:blipFill>
          <a:blip r:embed="rId3"/>
          <a:stretch>
            <a:fillRect/>
          </a:stretch>
        </p:blipFill>
        <p:spPr>
          <a:xfrm>
            <a:off x="1176140" y="3429000"/>
            <a:ext cx="2792367" cy="2122403"/>
          </a:xfrm>
          <a:prstGeom prst="rect">
            <a:avLst/>
          </a:prstGeom>
        </p:spPr>
      </p:pic>
      <p:pic>
        <p:nvPicPr>
          <p:cNvPr id="6" name="Picture 5">
            <a:extLst>
              <a:ext uri="{FF2B5EF4-FFF2-40B4-BE49-F238E27FC236}">
                <a16:creationId xmlns:a16="http://schemas.microsoft.com/office/drawing/2014/main" id="{F91E640A-A9B2-76A9-3D44-B99558C6D066}"/>
              </a:ext>
            </a:extLst>
          </p:cNvPr>
          <p:cNvPicPr>
            <a:picLocks noChangeAspect="1"/>
          </p:cNvPicPr>
          <p:nvPr/>
        </p:nvPicPr>
        <p:blipFill>
          <a:blip r:embed="rId4"/>
          <a:stretch>
            <a:fillRect/>
          </a:stretch>
        </p:blipFill>
        <p:spPr>
          <a:xfrm>
            <a:off x="5175494" y="3429001"/>
            <a:ext cx="3381342" cy="2122402"/>
          </a:xfrm>
          <a:prstGeom prst="rect">
            <a:avLst/>
          </a:prstGeom>
        </p:spPr>
      </p:pic>
      <p:pic>
        <p:nvPicPr>
          <p:cNvPr id="7" name="Graphic 6" descr="Checkmark with solid fill">
            <a:extLst>
              <a:ext uri="{FF2B5EF4-FFF2-40B4-BE49-F238E27FC236}">
                <a16:creationId xmlns:a16="http://schemas.microsoft.com/office/drawing/2014/main" id="{40CDD626-3BB6-B446-507D-7C3E85B4632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34059" y="4770112"/>
            <a:ext cx="781291" cy="781291"/>
          </a:xfrm>
          <a:prstGeom prst="rect">
            <a:avLst/>
          </a:prstGeom>
        </p:spPr>
      </p:pic>
    </p:spTree>
    <p:extLst>
      <p:ext uri="{BB962C8B-B14F-4D97-AF65-F5344CB8AC3E}">
        <p14:creationId xmlns:p14="http://schemas.microsoft.com/office/powerpoint/2010/main" val="33889409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2594F1-3F03-5162-2209-727859282D20}"/>
              </a:ext>
            </a:extLst>
          </p:cNvPr>
          <p:cNvSpPr>
            <a:spLocks noGrp="1"/>
          </p:cNvSpPr>
          <p:nvPr>
            <p:ph type="title"/>
          </p:nvPr>
        </p:nvSpPr>
        <p:spPr/>
        <p:txBody>
          <a:bodyPr>
            <a:normAutofit fontScale="90000"/>
          </a:bodyPr>
          <a:lstStyle/>
          <a:p>
            <a:r>
              <a:rPr lang="en-US"/>
              <a:t>What maintenance is needed between inspections? </a:t>
            </a:r>
            <a:br>
              <a:rPr lang="en-US"/>
            </a:br>
            <a:endParaRPr lang="en-US"/>
          </a:p>
        </p:txBody>
      </p:sp>
      <p:pic>
        <p:nvPicPr>
          <p:cNvPr id="4" name="Picture 3">
            <a:extLst>
              <a:ext uri="{FF2B5EF4-FFF2-40B4-BE49-F238E27FC236}">
                <a16:creationId xmlns:a16="http://schemas.microsoft.com/office/drawing/2014/main" id="{CFBE926F-18B5-DD0C-6C8F-1F397C18F709}"/>
              </a:ext>
            </a:extLst>
          </p:cNvPr>
          <p:cNvPicPr>
            <a:picLocks noChangeAspect="1"/>
          </p:cNvPicPr>
          <p:nvPr/>
        </p:nvPicPr>
        <p:blipFill>
          <a:blip r:embed="rId2"/>
          <a:stretch>
            <a:fillRect/>
          </a:stretch>
        </p:blipFill>
        <p:spPr>
          <a:xfrm>
            <a:off x="387847" y="2045495"/>
            <a:ext cx="4008336" cy="2998755"/>
          </a:xfrm>
          <a:prstGeom prst="rect">
            <a:avLst/>
          </a:prstGeom>
        </p:spPr>
      </p:pic>
      <p:sp>
        <p:nvSpPr>
          <p:cNvPr id="5" name="TextBox 4">
            <a:extLst>
              <a:ext uri="{FF2B5EF4-FFF2-40B4-BE49-F238E27FC236}">
                <a16:creationId xmlns:a16="http://schemas.microsoft.com/office/drawing/2014/main" id="{14D46845-A45F-554C-7BA1-289D934D585A}"/>
              </a:ext>
            </a:extLst>
          </p:cNvPr>
          <p:cNvSpPr txBox="1"/>
          <p:nvPr/>
        </p:nvSpPr>
        <p:spPr>
          <a:xfrm>
            <a:off x="2290916" y="4812505"/>
            <a:ext cx="2281084" cy="1107996"/>
          </a:xfrm>
          <a:prstGeom prst="rect">
            <a:avLst/>
          </a:prstGeom>
          <a:solidFill>
            <a:schemeClr val="accent1">
              <a:lumMod val="20000"/>
              <a:lumOff val="80000"/>
            </a:schemeClr>
          </a:solidFill>
          <a:ln>
            <a:solidFill>
              <a:schemeClr val="accent1"/>
            </a:solidFill>
          </a:ln>
        </p:spPr>
        <p:txBody>
          <a:bodyPr wrap="square" rtlCol="0">
            <a:spAutoFit/>
          </a:bodyPr>
          <a:lstStyle/>
          <a:p>
            <a:r>
              <a:rPr lang="en-US" sz="1600"/>
              <a:t>Grass has grown over this inlet and should be cut back to allow water to enter the inlet</a:t>
            </a:r>
            <a:r>
              <a:rPr lang="en-US"/>
              <a:t>.</a:t>
            </a:r>
          </a:p>
        </p:txBody>
      </p:sp>
      <p:pic>
        <p:nvPicPr>
          <p:cNvPr id="6" name="Picture 5">
            <a:extLst>
              <a:ext uri="{FF2B5EF4-FFF2-40B4-BE49-F238E27FC236}">
                <a16:creationId xmlns:a16="http://schemas.microsoft.com/office/drawing/2014/main" id="{8584F88E-D7F5-2FE5-FA37-DE26BF4E2282}"/>
              </a:ext>
            </a:extLst>
          </p:cNvPr>
          <p:cNvPicPr>
            <a:picLocks noChangeAspect="1"/>
          </p:cNvPicPr>
          <p:nvPr/>
        </p:nvPicPr>
        <p:blipFill>
          <a:blip r:embed="rId3"/>
          <a:stretch>
            <a:fillRect/>
          </a:stretch>
        </p:blipFill>
        <p:spPr>
          <a:xfrm>
            <a:off x="4747818" y="2035664"/>
            <a:ext cx="4098296" cy="2998754"/>
          </a:xfrm>
          <a:prstGeom prst="rect">
            <a:avLst/>
          </a:prstGeom>
        </p:spPr>
      </p:pic>
      <p:sp>
        <p:nvSpPr>
          <p:cNvPr id="7" name="TextBox 6">
            <a:extLst>
              <a:ext uri="{FF2B5EF4-FFF2-40B4-BE49-F238E27FC236}">
                <a16:creationId xmlns:a16="http://schemas.microsoft.com/office/drawing/2014/main" id="{8AA79173-CFB4-A9CF-FD27-8FBE04104C60}"/>
              </a:ext>
            </a:extLst>
          </p:cNvPr>
          <p:cNvSpPr txBox="1"/>
          <p:nvPr/>
        </p:nvSpPr>
        <p:spPr>
          <a:xfrm>
            <a:off x="6299252" y="4843283"/>
            <a:ext cx="2615380" cy="1077218"/>
          </a:xfrm>
          <a:prstGeom prst="rect">
            <a:avLst/>
          </a:prstGeom>
          <a:solidFill>
            <a:schemeClr val="accent1">
              <a:lumMod val="20000"/>
              <a:lumOff val="80000"/>
            </a:schemeClr>
          </a:solidFill>
          <a:ln>
            <a:solidFill>
              <a:schemeClr val="accent1"/>
            </a:solidFill>
          </a:ln>
        </p:spPr>
        <p:txBody>
          <a:bodyPr wrap="square" rtlCol="0">
            <a:spAutoFit/>
          </a:bodyPr>
          <a:lstStyle/>
          <a:p>
            <a:r>
              <a:rPr lang="en-US" sz="1600"/>
              <a:t>Debris and leaf litter are blocking this inlet. Remove this material to allow water to enter the inlet.</a:t>
            </a:r>
          </a:p>
        </p:txBody>
      </p:sp>
    </p:spTree>
    <p:extLst>
      <p:ext uri="{BB962C8B-B14F-4D97-AF65-F5344CB8AC3E}">
        <p14:creationId xmlns:p14="http://schemas.microsoft.com/office/powerpoint/2010/main" val="22297189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AF0367-E8A1-C98D-7906-3FEBD9E68092}"/>
              </a:ext>
            </a:extLst>
          </p:cNvPr>
          <p:cNvPicPr>
            <a:picLocks noChangeAspect="1"/>
          </p:cNvPicPr>
          <p:nvPr/>
        </p:nvPicPr>
        <p:blipFill>
          <a:blip r:embed="rId3"/>
          <a:stretch>
            <a:fillRect/>
          </a:stretch>
        </p:blipFill>
        <p:spPr>
          <a:xfrm>
            <a:off x="1296291" y="1678662"/>
            <a:ext cx="6219931" cy="4664949"/>
          </a:xfrm>
          <a:prstGeom prst="rect">
            <a:avLst/>
          </a:prstGeom>
        </p:spPr>
      </p:pic>
      <p:sp>
        <p:nvSpPr>
          <p:cNvPr id="3" name="Title 2">
            <a:extLst>
              <a:ext uri="{FF2B5EF4-FFF2-40B4-BE49-F238E27FC236}">
                <a16:creationId xmlns:a16="http://schemas.microsoft.com/office/drawing/2014/main" id="{513CFDC5-CD6F-C866-F06B-65B3329F3882}"/>
              </a:ext>
            </a:extLst>
          </p:cNvPr>
          <p:cNvSpPr>
            <a:spLocks noGrp="1"/>
          </p:cNvSpPr>
          <p:nvPr>
            <p:ph type="title"/>
          </p:nvPr>
        </p:nvSpPr>
        <p:spPr>
          <a:xfrm>
            <a:off x="391886" y="210431"/>
            <a:ext cx="6474278" cy="1068611"/>
          </a:xfrm>
        </p:spPr>
        <p:txBody>
          <a:bodyPr>
            <a:normAutofit fontScale="90000"/>
          </a:bodyPr>
          <a:lstStyle/>
          <a:p>
            <a:r>
              <a:rPr lang="en-US"/>
              <a:t>What maintenance is needed between inspections? </a:t>
            </a:r>
            <a:r>
              <a:rPr lang="en-US" sz="2400" i="1"/>
              <a:t>(</a:t>
            </a:r>
            <a:r>
              <a:rPr lang="en-US" sz="2400" i="1" err="1"/>
              <a:t>cont</a:t>
            </a:r>
            <a:r>
              <a:rPr lang="en-US" sz="2400" i="1"/>
              <a:t>)</a:t>
            </a:r>
            <a:br>
              <a:rPr lang="en-US" sz="2400"/>
            </a:br>
            <a:endParaRPr lang="en-US"/>
          </a:p>
        </p:txBody>
      </p:sp>
      <p:sp>
        <p:nvSpPr>
          <p:cNvPr id="5" name="TextBox 4">
            <a:extLst>
              <a:ext uri="{FF2B5EF4-FFF2-40B4-BE49-F238E27FC236}">
                <a16:creationId xmlns:a16="http://schemas.microsoft.com/office/drawing/2014/main" id="{30AC7411-8B84-D907-9C75-D43A9ABFEEB9}"/>
              </a:ext>
            </a:extLst>
          </p:cNvPr>
          <p:cNvSpPr txBox="1"/>
          <p:nvPr/>
        </p:nvSpPr>
        <p:spPr>
          <a:xfrm>
            <a:off x="5624052" y="4630994"/>
            <a:ext cx="2969342" cy="1569660"/>
          </a:xfrm>
          <a:prstGeom prst="rect">
            <a:avLst/>
          </a:prstGeom>
          <a:solidFill>
            <a:schemeClr val="accent1">
              <a:lumMod val="20000"/>
              <a:lumOff val="80000"/>
            </a:schemeClr>
          </a:solidFill>
          <a:ln>
            <a:solidFill>
              <a:schemeClr val="accent1"/>
            </a:solidFill>
          </a:ln>
        </p:spPr>
        <p:txBody>
          <a:bodyPr wrap="square" rtlCol="0">
            <a:spAutoFit/>
          </a:bodyPr>
          <a:lstStyle/>
          <a:p>
            <a:r>
              <a:rPr lang="en-US" sz="1600"/>
              <a:t>This pretreatment area is full of sediment that should be removed. Look for a source, like an eroded area. Larger jobs may require a contractor and/or special equipment.</a:t>
            </a:r>
          </a:p>
        </p:txBody>
      </p:sp>
      <p:sp>
        <p:nvSpPr>
          <p:cNvPr id="6" name="TextBox 5">
            <a:extLst>
              <a:ext uri="{FF2B5EF4-FFF2-40B4-BE49-F238E27FC236}">
                <a16:creationId xmlns:a16="http://schemas.microsoft.com/office/drawing/2014/main" id="{A4EF21E9-C19B-3B79-D3D2-B87AFBC7F293}"/>
              </a:ext>
            </a:extLst>
          </p:cNvPr>
          <p:cNvSpPr txBox="1"/>
          <p:nvPr/>
        </p:nvSpPr>
        <p:spPr>
          <a:xfrm>
            <a:off x="391886" y="1859340"/>
            <a:ext cx="2969342" cy="1569660"/>
          </a:xfrm>
          <a:prstGeom prst="rect">
            <a:avLst/>
          </a:prstGeom>
          <a:solidFill>
            <a:srgbClr val="2E9FB5"/>
          </a:solidFill>
          <a:ln>
            <a:solidFill>
              <a:schemeClr val="accent1"/>
            </a:solidFill>
          </a:ln>
        </p:spPr>
        <p:txBody>
          <a:bodyPr wrap="square" rtlCol="0">
            <a:spAutoFit/>
          </a:bodyPr>
          <a:lstStyle/>
          <a:p>
            <a:r>
              <a:rPr lang="en-US" sz="1600"/>
              <a:t>Please Note: These inspections are a collaboration between City Utilities and YOU. Please don’t hesitate to reach out if you have any questions or need any guidance maintaining your BMP. </a:t>
            </a:r>
          </a:p>
        </p:txBody>
      </p:sp>
    </p:spTree>
    <p:extLst>
      <p:ext uri="{BB962C8B-B14F-4D97-AF65-F5344CB8AC3E}">
        <p14:creationId xmlns:p14="http://schemas.microsoft.com/office/powerpoint/2010/main" val="1325301952"/>
      </p:ext>
    </p:extLst>
  </p:cSld>
  <p:clrMapOvr>
    <a:masterClrMapping/>
  </p:clrMapOvr>
  <p:extLst>
    <p:ext uri="{6950BFC3-D8DA-4A85-94F7-54DA5524770B}">
      <p188:commentRel xmlns:p188="http://schemas.microsoft.com/office/powerpoint/2018/8/main" r:id="rId2"/>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47191-234F-F316-0FA3-FC2C3FC43D1A}"/>
              </a:ext>
            </a:extLst>
          </p:cNvPr>
          <p:cNvSpPr>
            <a:spLocks noGrp="1"/>
          </p:cNvSpPr>
          <p:nvPr>
            <p:ph type="title"/>
          </p:nvPr>
        </p:nvSpPr>
        <p:spPr/>
        <p:txBody>
          <a:bodyPr>
            <a:normAutofit fontScale="90000"/>
          </a:bodyPr>
          <a:lstStyle/>
          <a:p>
            <a:r>
              <a:rPr lang="en-US"/>
              <a:t>What maintenance is needed between inspections? </a:t>
            </a:r>
            <a:r>
              <a:rPr lang="en-US" sz="2400" i="1"/>
              <a:t>(</a:t>
            </a:r>
            <a:r>
              <a:rPr lang="en-US" sz="2400" i="1" err="1"/>
              <a:t>cont</a:t>
            </a:r>
            <a:r>
              <a:rPr lang="en-US" sz="2400" i="1"/>
              <a:t>)</a:t>
            </a:r>
            <a:br>
              <a:rPr lang="en-US"/>
            </a:br>
            <a:endParaRPr lang="en-US"/>
          </a:p>
        </p:txBody>
      </p:sp>
      <p:pic>
        <p:nvPicPr>
          <p:cNvPr id="3" name="Picture 2">
            <a:extLst>
              <a:ext uri="{FF2B5EF4-FFF2-40B4-BE49-F238E27FC236}">
                <a16:creationId xmlns:a16="http://schemas.microsoft.com/office/drawing/2014/main" id="{68F57378-00DD-6243-310D-A7A6E4D29716}"/>
              </a:ext>
            </a:extLst>
          </p:cNvPr>
          <p:cNvPicPr>
            <a:picLocks noChangeAspect="1"/>
          </p:cNvPicPr>
          <p:nvPr/>
        </p:nvPicPr>
        <p:blipFill>
          <a:blip r:embed="rId4"/>
          <a:stretch>
            <a:fillRect/>
          </a:stretch>
        </p:blipFill>
        <p:spPr>
          <a:xfrm>
            <a:off x="391886" y="2327710"/>
            <a:ext cx="3712196" cy="2716241"/>
          </a:xfrm>
          <a:prstGeom prst="rect">
            <a:avLst/>
          </a:prstGeom>
        </p:spPr>
      </p:pic>
      <p:pic>
        <p:nvPicPr>
          <p:cNvPr id="4" name="Picture 3">
            <a:extLst>
              <a:ext uri="{FF2B5EF4-FFF2-40B4-BE49-F238E27FC236}">
                <a16:creationId xmlns:a16="http://schemas.microsoft.com/office/drawing/2014/main" id="{A9EE0062-6A7F-8CF3-7F4D-E2F08307DB4F}"/>
              </a:ext>
            </a:extLst>
          </p:cNvPr>
          <p:cNvPicPr>
            <a:picLocks noChangeAspect="1"/>
          </p:cNvPicPr>
          <p:nvPr/>
        </p:nvPicPr>
        <p:blipFill rotWithShape="1">
          <a:blip r:embed="rId5"/>
          <a:srcRect l="15782" t="40280" r="15018" b="21082"/>
          <a:stretch/>
        </p:blipFill>
        <p:spPr>
          <a:xfrm>
            <a:off x="4832036" y="2327710"/>
            <a:ext cx="3712196" cy="2832939"/>
          </a:xfrm>
          <a:prstGeom prst="rect">
            <a:avLst/>
          </a:prstGeom>
        </p:spPr>
      </p:pic>
      <p:sp>
        <p:nvSpPr>
          <p:cNvPr id="5" name="TextBox 4">
            <a:extLst>
              <a:ext uri="{FF2B5EF4-FFF2-40B4-BE49-F238E27FC236}">
                <a16:creationId xmlns:a16="http://schemas.microsoft.com/office/drawing/2014/main" id="{5D1917A8-FD7D-43DC-F826-EA5FCEA00E25}"/>
              </a:ext>
            </a:extLst>
          </p:cNvPr>
          <p:cNvSpPr txBox="1"/>
          <p:nvPr/>
        </p:nvSpPr>
        <p:spPr>
          <a:xfrm>
            <a:off x="1435511" y="4562167"/>
            <a:ext cx="2772697" cy="1815882"/>
          </a:xfrm>
          <a:prstGeom prst="rect">
            <a:avLst/>
          </a:prstGeom>
          <a:solidFill>
            <a:schemeClr val="accent1">
              <a:lumMod val="20000"/>
              <a:lumOff val="80000"/>
            </a:schemeClr>
          </a:solidFill>
          <a:ln>
            <a:solidFill>
              <a:schemeClr val="accent1"/>
            </a:solidFill>
          </a:ln>
        </p:spPr>
        <p:txBody>
          <a:bodyPr wrap="square" rtlCol="0">
            <a:spAutoFit/>
          </a:bodyPr>
          <a:lstStyle/>
          <a:p>
            <a:r>
              <a:rPr lang="en-US" sz="1600"/>
              <a:t>Overgrown vegetation, especially invasive plants like cattails, should be removed and replaced with the correct plantings. Larger jobs may require a contractor and/or special equipment.</a:t>
            </a:r>
          </a:p>
        </p:txBody>
      </p:sp>
      <p:sp>
        <p:nvSpPr>
          <p:cNvPr id="7" name="TextBox 6">
            <a:extLst>
              <a:ext uri="{FF2B5EF4-FFF2-40B4-BE49-F238E27FC236}">
                <a16:creationId xmlns:a16="http://schemas.microsoft.com/office/drawing/2014/main" id="{0D688A40-F5E8-5076-0683-A7DFABF495B6}"/>
              </a:ext>
            </a:extLst>
          </p:cNvPr>
          <p:cNvSpPr txBox="1"/>
          <p:nvPr/>
        </p:nvSpPr>
        <p:spPr>
          <a:xfrm>
            <a:off x="6110750" y="4708068"/>
            <a:ext cx="2772697" cy="1323439"/>
          </a:xfrm>
          <a:prstGeom prst="rect">
            <a:avLst/>
          </a:prstGeom>
          <a:solidFill>
            <a:schemeClr val="accent1">
              <a:lumMod val="20000"/>
              <a:lumOff val="80000"/>
            </a:schemeClr>
          </a:solidFill>
          <a:ln>
            <a:solidFill>
              <a:schemeClr val="accent1"/>
            </a:solidFill>
          </a:ln>
        </p:spPr>
        <p:txBody>
          <a:bodyPr wrap="square" rtlCol="0">
            <a:spAutoFit/>
          </a:bodyPr>
          <a:lstStyle/>
          <a:p>
            <a:r>
              <a:rPr lang="en-US" sz="1600"/>
              <a:t>Erosion is present in the pretreatment area to this bioswale.  New vegetation, additional soil, and/or other measures should be installed.</a:t>
            </a:r>
          </a:p>
        </p:txBody>
      </p:sp>
    </p:spTree>
    <p:extLst>
      <p:ext uri="{BB962C8B-B14F-4D97-AF65-F5344CB8AC3E}">
        <p14:creationId xmlns:p14="http://schemas.microsoft.com/office/powerpoint/2010/main" val="3570352119"/>
      </p:ext>
    </p:extLst>
  </p:cSld>
  <p:clrMapOvr>
    <a:masterClrMapping/>
  </p:clrMapOvr>
  <p:extLst>
    <p:ext uri="{6950BFC3-D8DA-4A85-94F7-54DA5524770B}">
      <p188:commentRel xmlns:p188="http://schemas.microsoft.com/office/powerpoint/2018/8/main" r:id="rId3"/>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182D72A-8368-3CDE-D85A-0A2A9D40FFFC}"/>
              </a:ext>
            </a:extLst>
          </p:cNvPr>
          <p:cNvPicPr>
            <a:picLocks noGrp="1" noChangeAspect="1"/>
          </p:cNvPicPr>
          <p:nvPr>
            <p:ph idx="1"/>
          </p:nvPr>
        </p:nvPicPr>
        <p:blipFill>
          <a:blip r:embed="rId3"/>
          <a:stretch>
            <a:fillRect/>
          </a:stretch>
        </p:blipFill>
        <p:spPr>
          <a:xfrm>
            <a:off x="1805770" y="1846119"/>
            <a:ext cx="5532460" cy="4069258"/>
          </a:xfrm>
          <a:prstGeom prst="rect">
            <a:avLst/>
          </a:prstGeom>
        </p:spPr>
      </p:pic>
      <p:sp>
        <p:nvSpPr>
          <p:cNvPr id="3" name="Title 2">
            <a:extLst>
              <a:ext uri="{FF2B5EF4-FFF2-40B4-BE49-F238E27FC236}">
                <a16:creationId xmlns:a16="http://schemas.microsoft.com/office/drawing/2014/main" id="{34A8DF9B-B4E3-13AB-B350-4E9F139CEEBF}"/>
              </a:ext>
            </a:extLst>
          </p:cNvPr>
          <p:cNvSpPr>
            <a:spLocks noGrp="1"/>
          </p:cNvSpPr>
          <p:nvPr>
            <p:ph type="title"/>
          </p:nvPr>
        </p:nvSpPr>
        <p:spPr/>
        <p:txBody>
          <a:bodyPr/>
          <a:lstStyle/>
          <a:p>
            <a:r>
              <a:rPr lang="en-US"/>
              <a:t>Practice: What maintenance is needed?</a:t>
            </a:r>
          </a:p>
        </p:txBody>
      </p:sp>
      <p:sp>
        <p:nvSpPr>
          <p:cNvPr id="6" name="TextBox 5">
            <a:extLst>
              <a:ext uri="{FF2B5EF4-FFF2-40B4-BE49-F238E27FC236}">
                <a16:creationId xmlns:a16="http://schemas.microsoft.com/office/drawing/2014/main" id="{453CE420-C5D0-7A21-CF96-8BD45C9181FB}"/>
              </a:ext>
            </a:extLst>
          </p:cNvPr>
          <p:cNvSpPr txBox="1"/>
          <p:nvPr/>
        </p:nvSpPr>
        <p:spPr>
          <a:xfrm>
            <a:off x="5429958" y="4742789"/>
            <a:ext cx="3293807" cy="1569660"/>
          </a:xfrm>
          <a:prstGeom prst="rect">
            <a:avLst/>
          </a:prstGeom>
          <a:solidFill>
            <a:schemeClr val="accent1">
              <a:lumMod val="20000"/>
              <a:lumOff val="80000"/>
            </a:schemeClr>
          </a:solidFill>
          <a:ln>
            <a:solidFill>
              <a:schemeClr val="accent1"/>
            </a:solidFill>
          </a:ln>
        </p:spPr>
        <p:txBody>
          <a:bodyPr wrap="square" rtlCol="0">
            <a:spAutoFit/>
          </a:bodyPr>
          <a:lstStyle/>
          <a:p>
            <a:r>
              <a:rPr lang="en-US" sz="1600"/>
              <a:t>Filter cartridges were not replaced per manufacturers specifications and are overfilled with sediment. Entire Proprietary BMP will need to be vacuumed out and dried, and filter will need replaced.</a:t>
            </a:r>
          </a:p>
        </p:txBody>
      </p:sp>
    </p:spTree>
    <p:extLst>
      <p:ext uri="{BB962C8B-B14F-4D97-AF65-F5344CB8AC3E}">
        <p14:creationId xmlns:p14="http://schemas.microsoft.com/office/powerpoint/2010/main" val="4234320221"/>
      </p:ext>
    </p:extLst>
  </p:cSld>
  <p:clrMapOvr>
    <a:masterClrMapping/>
  </p:clrMapOvr>
  <p:extLst>
    <p:ext uri="{6950BFC3-D8DA-4A85-94F7-54DA5524770B}">
      <p188:commentRel xmlns:p188="http://schemas.microsoft.com/office/powerpoint/2018/8/main" r:id="rId2"/>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3C3C7B-7091-D4D4-CEF1-22D472CD89F5}"/>
              </a:ext>
            </a:extLst>
          </p:cNvPr>
          <p:cNvSpPr>
            <a:spLocks noGrp="1"/>
          </p:cNvSpPr>
          <p:nvPr>
            <p:ph type="title"/>
          </p:nvPr>
        </p:nvSpPr>
        <p:spPr/>
        <p:txBody>
          <a:bodyPr/>
          <a:lstStyle/>
          <a:p>
            <a:r>
              <a:rPr lang="en-US"/>
              <a:t>Inspecting your stormwater BMP annually</a:t>
            </a:r>
          </a:p>
        </p:txBody>
      </p:sp>
      <p:graphicFrame>
        <p:nvGraphicFramePr>
          <p:cNvPr id="9" name="Content Placeholder 8">
            <a:extLst>
              <a:ext uri="{FF2B5EF4-FFF2-40B4-BE49-F238E27FC236}">
                <a16:creationId xmlns:a16="http://schemas.microsoft.com/office/drawing/2014/main" id="{500032CF-906D-D1D7-3E66-5C8C413CBE75}"/>
              </a:ext>
            </a:extLst>
          </p:cNvPr>
          <p:cNvGraphicFramePr>
            <a:graphicFrameLocks noGrp="1"/>
          </p:cNvGraphicFramePr>
          <p:nvPr>
            <p:ph idx="1"/>
            <p:extLst>
              <p:ext uri="{D42A27DB-BD31-4B8C-83A1-F6EECF244321}">
                <p14:modId xmlns:p14="http://schemas.microsoft.com/office/powerpoint/2010/main" val="3781949952"/>
              </p:ext>
            </p:extLst>
          </p:nvPr>
        </p:nvGraphicFramePr>
        <p:xfrm>
          <a:off x="391886" y="1866743"/>
          <a:ext cx="8214786" cy="4040505"/>
        </p:xfrm>
        <a:graphic>
          <a:graphicData uri="http://schemas.openxmlformats.org/drawingml/2006/table">
            <a:tbl>
              <a:tblPr firstRow="1" firstCol="1" bandRow="1">
                <a:tableStyleId>{5C22544A-7EE6-4342-B048-85BDC9FD1C3A}</a:tableStyleId>
              </a:tblPr>
              <a:tblGrid>
                <a:gridCol w="1562595">
                  <a:extLst>
                    <a:ext uri="{9D8B030D-6E8A-4147-A177-3AD203B41FA5}">
                      <a16:colId xmlns:a16="http://schemas.microsoft.com/office/drawing/2014/main" val="1713148310"/>
                    </a:ext>
                  </a:extLst>
                </a:gridCol>
                <a:gridCol w="3168182">
                  <a:extLst>
                    <a:ext uri="{9D8B030D-6E8A-4147-A177-3AD203B41FA5}">
                      <a16:colId xmlns:a16="http://schemas.microsoft.com/office/drawing/2014/main" val="3343208818"/>
                    </a:ext>
                  </a:extLst>
                </a:gridCol>
                <a:gridCol w="3484009">
                  <a:extLst>
                    <a:ext uri="{9D8B030D-6E8A-4147-A177-3AD203B41FA5}">
                      <a16:colId xmlns:a16="http://schemas.microsoft.com/office/drawing/2014/main" val="928370995"/>
                    </a:ext>
                  </a:extLst>
                </a:gridCol>
              </a:tblGrid>
              <a:tr h="382905">
                <a:tc>
                  <a:txBody>
                    <a:bodyPr/>
                    <a:lstStyle/>
                    <a:p>
                      <a:pPr marL="0" marR="0" algn="ctr">
                        <a:spcBef>
                          <a:spcPts val="0"/>
                        </a:spcBef>
                        <a:spcAft>
                          <a:spcPts val="0"/>
                        </a:spcAft>
                      </a:pPr>
                      <a:r>
                        <a:rPr lang="en-US" sz="1200">
                          <a:effectLst/>
                        </a:rPr>
                        <a:t>INSPECTION TYPE</a:t>
                      </a:r>
                      <a:endParaRPr lang="en-US" sz="1200" b="1">
                        <a:solidFill>
                          <a:srgbClr val="FFFFFF"/>
                        </a:solidFill>
                        <a:effectLst/>
                        <a:latin typeface="Lato" panose="020F0502020204030203"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200">
                          <a:effectLst/>
                        </a:rPr>
                        <a:t>INSPECTION GUIDANCE</a:t>
                      </a:r>
                      <a:endParaRPr lang="en-US" sz="1200" b="1">
                        <a:solidFill>
                          <a:srgbClr val="FFFFFF"/>
                        </a:solidFill>
                        <a:effectLst/>
                        <a:latin typeface="Lato" panose="020F0502020204030203"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200">
                          <a:effectLst/>
                        </a:rPr>
                        <a:t>DOCUMENTATION PROCEDURES</a:t>
                      </a:r>
                      <a:endParaRPr lang="en-US" sz="1200" b="1">
                        <a:solidFill>
                          <a:srgbClr val="FFFFFF"/>
                        </a:solidFill>
                        <a:effectLst/>
                        <a:latin typeface="Lato" panose="020F0502020204030203"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032430081"/>
                  </a:ext>
                </a:extLst>
              </a:tr>
              <a:tr h="1463040">
                <a:tc>
                  <a:txBody>
                    <a:bodyPr/>
                    <a:lstStyle/>
                    <a:p>
                      <a:pPr marL="0" marR="0" algn="ctr">
                        <a:lnSpc>
                          <a:spcPct val="115000"/>
                        </a:lnSpc>
                        <a:spcBef>
                          <a:spcPts val="600"/>
                        </a:spcBef>
                        <a:spcAft>
                          <a:spcPts val="600"/>
                        </a:spcAft>
                      </a:pPr>
                      <a:r>
                        <a:rPr lang="en-US" sz="1100">
                          <a:effectLst/>
                        </a:rPr>
                        <a:t>Routine Operational Inspections</a:t>
                      </a:r>
                      <a:endParaRPr lang="en-US" sz="1100" b="1">
                        <a:solidFill>
                          <a:srgbClr val="227687"/>
                        </a:solidFill>
                        <a:effectLst/>
                        <a:latin typeface="Raleway" pitchFamily="2" charset="0"/>
                        <a:ea typeface="MS Gothic" panose="020B0609070205080204" pitchFamily="49" charset="-128"/>
                        <a:cs typeface="Arial" panose="020B0604020202020204" pitchFamily="34" charset="0"/>
                      </a:endParaRPr>
                    </a:p>
                  </a:txBody>
                  <a:tcPr marL="68580" marR="68580" marT="0" marB="0" anchor="ctr"/>
                </a:tc>
                <a:tc>
                  <a:txBody>
                    <a:bodyPr/>
                    <a:lstStyle/>
                    <a:p>
                      <a:pPr marL="342900" marR="48895" lvl="0" indent="-342900">
                        <a:spcBef>
                          <a:spcPts val="0"/>
                        </a:spcBef>
                        <a:spcAft>
                          <a:spcPts val="600"/>
                        </a:spcAft>
                        <a:buClr>
                          <a:srgbClr val="84AD40"/>
                        </a:buClr>
                        <a:buSzPts val="1400"/>
                        <a:buFont typeface="Wingdings 3" panose="05040102010807070707" pitchFamily="18" charset="2"/>
                        <a:buChar char=""/>
                      </a:pPr>
                      <a:r>
                        <a:rPr lang="en-US" sz="1050" u="none" strike="noStrike">
                          <a:effectLst/>
                          <a:uFill>
                            <a:solidFill>
                              <a:srgbClr val="84AD40"/>
                            </a:solidFill>
                          </a:uFill>
                        </a:rPr>
                        <a:t>Often, and generally when landscaping activities are being performed at the property and after storms and snowmelt events</a:t>
                      </a:r>
                      <a:endParaRPr lang="en-US" sz="1050" u="none" strike="noStrike">
                        <a:solidFill>
                          <a:srgbClr val="4C4C4E"/>
                        </a:solidFill>
                        <a:effectLst/>
                        <a:uFill>
                          <a:solidFill>
                            <a:srgbClr val="84AD40"/>
                          </a:solidFill>
                        </a:uFill>
                        <a:latin typeface="Lato" panose="020F0502020204030203"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342900" marR="0" lvl="0" indent="-342900">
                        <a:spcBef>
                          <a:spcPts val="0"/>
                        </a:spcBef>
                        <a:spcAft>
                          <a:spcPts val="600"/>
                        </a:spcAft>
                        <a:buClr>
                          <a:srgbClr val="84AD40"/>
                        </a:buClr>
                        <a:buSzPts val="1400"/>
                        <a:buFont typeface="Wingdings 3" panose="05040102010807070707" pitchFamily="18" charset="2"/>
                        <a:buChar char=""/>
                      </a:pPr>
                      <a:r>
                        <a:rPr lang="en-US" sz="1050" u="none" strike="noStrike">
                          <a:effectLst/>
                          <a:uFill>
                            <a:solidFill>
                              <a:srgbClr val="84AD40"/>
                            </a:solidFill>
                          </a:uFill>
                        </a:rPr>
                        <a:t>Documentation of these inspections is not required; however, it is a good idea to document larger-scale maintenance activities to keep track of what has been done and the costs (keep receipts if possible)</a:t>
                      </a:r>
                      <a:endParaRPr lang="en-US" sz="1050" u="none" strike="noStrike">
                        <a:solidFill>
                          <a:srgbClr val="4C4C4E"/>
                        </a:solidFill>
                        <a:effectLst/>
                        <a:uFill>
                          <a:solidFill>
                            <a:srgbClr val="84AD40"/>
                          </a:solidFill>
                        </a:uFill>
                        <a:latin typeface="Lato" panose="020F0502020204030203"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379529120"/>
                  </a:ext>
                </a:extLst>
              </a:tr>
              <a:tr h="2194560">
                <a:tc>
                  <a:txBody>
                    <a:bodyPr/>
                    <a:lstStyle/>
                    <a:p>
                      <a:pPr marL="0" marR="0" algn="ctr">
                        <a:lnSpc>
                          <a:spcPct val="115000"/>
                        </a:lnSpc>
                        <a:spcBef>
                          <a:spcPts val="0"/>
                        </a:spcBef>
                        <a:spcAft>
                          <a:spcPts val="0"/>
                        </a:spcAft>
                      </a:pPr>
                      <a:r>
                        <a:rPr lang="en-US" sz="1100" u="none">
                          <a:effectLst/>
                        </a:rPr>
                        <a:t>Regulatory</a:t>
                      </a:r>
                      <a:r>
                        <a:rPr lang="en-US" sz="1100">
                          <a:effectLst/>
                        </a:rPr>
                        <a:t>-Required </a:t>
                      </a:r>
                      <a:r>
                        <a:rPr lang="en-US" sz="1100" dirty="0">
                          <a:effectLst/>
                        </a:rPr>
                        <a:t>Formal Inspections</a:t>
                      </a:r>
                      <a:endParaRPr lang="en-US" sz="1100" b="1" dirty="0">
                        <a:solidFill>
                          <a:srgbClr val="227687"/>
                        </a:solidFill>
                        <a:effectLst/>
                        <a:latin typeface="Raleway" pitchFamily="2" charset="0"/>
                        <a:ea typeface="MS Gothic" panose="020B0609070205080204" pitchFamily="49" charset="-128"/>
                        <a:cs typeface="Arial" panose="020B0604020202020204" pitchFamily="34" charset="0"/>
                      </a:endParaRPr>
                    </a:p>
                  </a:txBody>
                  <a:tcPr marL="68580" marR="68580" marT="0" marB="0" anchor="ctr"/>
                </a:tc>
                <a:tc>
                  <a:txBody>
                    <a:bodyPr/>
                    <a:lstStyle/>
                    <a:p>
                      <a:pPr marL="342900" marR="48895" lvl="0" indent="-342900">
                        <a:spcBef>
                          <a:spcPts val="0"/>
                        </a:spcBef>
                        <a:spcAft>
                          <a:spcPts val="600"/>
                        </a:spcAft>
                        <a:buClr>
                          <a:srgbClr val="84AD40"/>
                        </a:buClr>
                        <a:buSzPts val="1400"/>
                        <a:buFont typeface="Wingdings 3" panose="05040102010807070707" pitchFamily="18" charset="2"/>
                        <a:buChar char=""/>
                      </a:pPr>
                      <a:r>
                        <a:rPr lang="en-US" sz="1050" u="none" strike="noStrike">
                          <a:effectLst/>
                          <a:uFill>
                            <a:solidFill>
                              <a:srgbClr val="84AD40"/>
                            </a:solidFill>
                          </a:uFill>
                        </a:rPr>
                        <a:t>Submit </a:t>
                      </a:r>
                      <a:r>
                        <a:rPr lang="en-US" sz="1050" b="1" u="none" strike="noStrike">
                          <a:effectLst/>
                          <a:uFill>
                            <a:solidFill>
                              <a:srgbClr val="84AD40"/>
                            </a:solidFill>
                          </a:uFill>
                        </a:rPr>
                        <a:t>annually by October 1st </a:t>
                      </a:r>
                      <a:r>
                        <a:rPr lang="en-US" sz="1050" b="0" u="none" strike="noStrike">
                          <a:effectLst/>
                          <a:uFill>
                            <a:solidFill>
                              <a:srgbClr val="84AD40"/>
                            </a:solidFill>
                          </a:uFill>
                        </a:rPr>
                        <a:t>each year</a:t>
                      </a:r>
                    </a:p>
                    <a:p>
                      <a:pPr marL="342900" marR="45720" lvl="0" indent="-342900">
                        <a:spcBef>
                          <a:spcPts val="0"/>
                        </a:spcBef>
                        <a:spcAft>
                          <a:spcPts val="600"/>
                        </a:spcAft>
                        <a:buClr>
                          <a:srgbClr val="84AD40"/>
                        </a:buClr>
                        <a:buSzPts val="1400"/>
                        <a:buFont typeface="Wingdings 3" panose="05040102010807070707" pitchFamily="18" charset="2"/>
                        <a:buChar char=""/>
                      </a:pPr>
                      <a:r>
                        <a:rPr lang="en-US" sz="1050" u="none" strike="noStrike">
                          <a:effectLst/>
                          <a:uFill>
                            <a:solidFill>
                              <a:srgbClr val="84AD40"/>
                            </a:solidFill>
                          </a:uFill>
                        </a:rPr>
                        <a:t>Performed by the owner (or individual designated by the owner) who is familiar with the purpose and basic function of the BMP</a:t>
                      </a:r>
                    </a:p>
                    <a:p>
                      <a:pPr marL="342900" marR="45720" lvl="0" indent="-342900">
                        <a:spcBef>
                          <a:spcPts val="0"/>
                        </a:spcBef>
                        <a:spcAft>
                          <a:spcPts val="600"/>
                        </a:spcAft>
                        <a:buClr>
                          <a:srgbClr val="84AD40"/>
                        </a:buClr>
                        <a:buSzPts val="1400"/>
                        <a:buFont typeface="Wingdings 3" panose="05040102010807070707" pitchFamily="18" charset="2"/>
                        <a:buChar char=""/>
                      </a:pPr>
                      <a:r>
                        <a:rPr lang="en-US" sz="1050" b="1" u="none" strike="noStrike">
                          <a:effectLst/>
                          <a:uFill>
                            <a:solidFill>
                              <a:srgbClr val="84AD40"/>
                            </a:solidFill>
                          </a:uFill>
                        </a:rPr>
                        <a:t>Once every five years, the inspection needs to be conducted by either a PE, PLA, or other qualified professional</a:t>
                      </a:r>
                      <a:endParaRPr lang="en-US" sz="1050" b="1" u="none" strike="noStrike">
                        <a:solidFill>
                          <a:srgbClr val="4C4C4E"/>
                        </a:solidFill>
                        <a:effectLst/>
                        <a:uFill>
                          <a:solidFill>
                            <a:srgbClr val="84AD40"/>
                          </a:solidFill>
                        </a:uFill>
                        <a:latin typeface="Lato" panose="020F0502020204030203"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342900" marR="0" lvl="0" indent="-342900">
                        <a:spcBef>
                          <a:spcPts val="0"/>
                        </a:spcBef>
                        <a:spcAft>
                          <a:spcPts val="600"/>
                        </a:spcAft>
                        <a:buClr>
                          <a:srgbClr val="84AD40"/>
                        </a:buClr>
                        <a:buSzPts val="1400"/>
                        <a:buFont typeface="Wingdings 3" panose="05040102010807070707" pitchFamily="18" charset="2"/>
                        <a:buChar char=""/>
                      </a:pPr>
                      <a:r>
                        <a:rPr lang="en-US" sz="1050" u="none" strike="noStrike" dirty="0">
                          <a:effectLst/>
                          <a:uFill>
                            <a:solidFill>
                              <a:srgbClr val="84AD40"/>
                            </a:solidFill>
                          </a:uFill>
                        </a:rPr>
                        <a:t>Must use the BMP Guidance Sheets and BMP Inspection Forms associated with your type of BMP (located in Section 5 of this Manual and on the ‘Catching Rain BMP’ app)</a:t>
                      </a:r>
                    </a:p>
                    <a:p>
                      <a:pPr marL="342900" marR="0" lvl="0" indent="-342900">
                        <a:spcBef>
                          <a:spcPts val="0"/>
                        </a:spcBef>
                        <a:spcAft>
                          <a:spcPts val="600"/>
                        </a:spcAft>
                        <a:buClr>
                          <a:srgbClr val="84AD40"/>
                        </a:buClr>
                        <a:buSzPts val="1400"/>
                        <a:buFont typeface="Wingdings 3" panose="05040102010807070707" pitchFamily="18" charset="2"/>
                        <a:buChar char=""/>
                      </a:pPr>
                      <a:r>
                        <a:rPr lang="en-US" sz="1050" u="none" strike="noStrike" dirty="0">
                          <a:effectLst/>
                          <a:uFill>
                            <a:solidFill>
                              <a:srgbClr val="84AD40"/>
                            </a:solidFill>
                          </a:uFill>
                        </a:rPr>
                        <a:t>The completed inspection forms and indication of maintenance performed must be submitted via the ‘Catching Rain BMP’ app by October 1</a:t>
                      </a:r>
                      <a:r>
                        <a:rPr lang="en-US" sz="1050" u="none" strike="noStrike" baseline="30000" dirty="0">
                          <a:effectLst/>
                          <a:uFill>
                            <a:solidFill>
                              <a:srgbClr val="84AD40"/>
                            </a:solidFill>
                          </a:uFill>
                        </a:rPr>
                        <a:t>st</a:t>
                      </a:r>
                      <a:r>
                        <a:rPr lang="en-US" sz="1050" u="none" strike="noStrike" dirty="0">
                          <a:effectLst/>
                          <a:uFill>
                            <a:solidFill>
                              <a:srgbClr val="84AD40"/>
                            </a:solidFill>
                          </a:uFill>
                        </a:rPr>
                        <a:t> each year</a:t>
                      </a:r>
                    </a:p>
                    <a:p>
                      <a:pPr marL="50800" marR="106680">
                        <a:spcBef>
                          <a:spcPts val="0"/>
                        </a:spcBef>
                        <a:spcAft>
                          <a:spcPts val="600"/>
                        </a:spcAft>
                      </a:pPr>
                      <a:endParaRPr lang="en-US" sz="1050" dirty="0">
                        <a:solidFill>
                          <a:srgbClr val="4C4C4E"/>
                        </a:solidFill>
                        <a:effectLst/>
                        <a:latin typeface="Lato" panose="020F0502020204030203"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963515795"/>
                  </a:ext>
                </a:extLst>
              </a:tr>
            </a:tbl>
          </a:graphicData>
        </a:graphic>
      </p:graphicFrame>
    </p:spTree>
    <p:extLst>
      <p:ext uri="{BB962C8B-B14F-4D97-AF65-F5344CB8AC3E}">
        <p14:creationId xmlns:p14="http://schemas.microsoft.com/office/powerpoint/2010/main" val="2303835007"/>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D098FB-1BD0-CA7A-AD9E-C678457D52A0}"/>
              </a:ext>
            </a:extLst>
          </p:cNvPr>
          <p:cNvSpPr>
            <a:spLocks noGrp="1"/>
          </p:cNvSpPr>
          <p:nvPr>
            <p:ph sz="half" idx="1"/>
          </p:nvPr>
        </p:nvSpPr>
        <p:spPr>
          <a:xfrm>
            <a:off x="628650" y="1825625"/>
            <a:ext cx="3592286" cy="4351338"/>
          </a:xfrm>
        </p:spPr>
        <p:txBody>
          <a:bodyPr>
            <a:normAutofit/>
          </a:bodyPr>
          <a:lstStyle/>
          <a:p>
            <a:r>
              <a:rPr lang="en-US" dirty="0"/>
              <a:t>When stormwater runs off impervious surfaces, such as pavement or roofs, it picks up pollutants like fertilizer, sediment, oil, and bacteria</a:t>
            </a:r>
          </a:p>
          <a:p>
            <a:r>
              <a:rPr lang="en-US" dirty="0"/>
              <a:t>This polluted runoff then enters the sewer system, and can end up flowing into our rivers</a:t>
            </a:r>
          </a:p>
          <a:p>
            <a:r>
              <a:rPr lang="en-US" dirty="0"/>
              <a:t>This polluted stormwater runoff is one of the biggest threats to clean water and clear rivers </a:t>
            </a:r>
          </a:p>
        </p:txBody>
      </p:sp>
      <p:pic>
        <p:nvPicPr>
          <p:cNvPr id="1026" name="Picture 2" descr="Storm Water Runoff and Pollution | Montana Department of Transportation ...">
            <a:extLst>
              <a:ext uri="{FF2B5EF4-FFF2-40B4-BE49-F238E27FC236}">
                <a16:creationId xmlns:a16="http://schemas.microsoft.com/office/drawing/2014/main" id="{062E8181-98ED-8C4F-ED3A-D9E75B7B15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160646" y="1674345"/>
            <a:ext cx="3411038" cy="2208647"/>
          </a:xfrm>
          <a:prstGeom prst="rect">
            <a:avLst/>
          </a:prstGeom>
          <a:solidFill>
            <a:srgbClr val="FFFFFF"/>
          </a:solidFill>
        </p:spPr>
      </p:pic>
      <p:sp>
        <p:nvSpPr>
          <p:cNvPr id="3" name="Title 2">
            <a:extLst>
              <a:ext uri="{FF2B5EF4-FFF2-40B4-BE49-F238E27FC236}">
                <a16:creationId xmlns:a16="http://schemas.microsoft.com/office/drawing/2014/main" id="{67DB16E4-11C7-0942-AFE3-1204723B7622}"/>
              </a:ext>
            </a:extLst>
          </p:cNvPr>
          <p:cNvSpPr>
            <a:spLocks noGrp="1"/>
          </p:cNvSpPr>
          <p:nvPr>
            <p:ph type="title"/>
          </p:nvPr>
        </p:nvSpPr>
        <p:spPr>
          <a:xfrm>
            <a:off x="391887" y="269424"/>
            <a:ext cx="6474278" cy="1068611"/>
          </a:xfrm>
        </p:spPr>
        <p:txBody>
          <a:bodyPr anchor="ctr">
            <a:normAutofit/>
          </a:bodyPr>
          <a:lstStyle/>
          <a:p>
            <a:r>
              <a:rPr lang="en-US"/>
              <a:t>Storm Water Quality</a:t>
            </a:r>
          </a:p>
        </p:txBody>
      </p:sp>
      <p:pic>
        <p:nvPicPr>
          <p:cNvPr id="1030" name="Picture 6" descr="Flooded Road Hail Storm High-Res Stock Photo - Getty Images">
            <a:extLst>
              <a:ext uri="{FF2B5EF4-FFF2-40B4-BE49-F238E27FC236}">
                <a16:creationId xmlns:a16="http://schemas.microsoft.com/office/drawing/2014/main" id="{2B347B71-5DE8-775B-EDCA-47065DA16D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60646" y="4001294"/>
            <a:ext cx="3411038" cy="22586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9AE1B39-CB48-FC1A-0D9D-549193D345C7}"/>
              </a:ext>
            </a:extLst>
          </p:cNvPr>
          <p:cNvSpPr txBox="1"/>
          <p:nvPr/>
        </p:nvSpPr>
        <p:spPr>
          <a:xfrm>
            <a:off x="7200956" y="3840400"/>
            <a:ext cx="1473708" cy="203486"/>
          </a:xfrm>
          <a:prstGeom prst="rect">
            <a:avLst/>
          </a:prstGeom>
          <a:noFill/>
        </p:spPr>
        <p:txBody>
          <a:bodyPr wrap="square" rtlCol="0">
            <a:spAutoFit/>
          </a:bodyPr>
          <a:lstStyle/>
          <a:p>
            <a:r>
              <a:rPr lang="en-US" sz="700">
                <a:hlinkClick r:id="rId5"/>
              </a:rPr>
              <a:t>flows-goes.jpg (1500×970) (mt.gov)</a:t>
            </a:r>
            <a:endParaRPr lang="en-US" sz="700"/>
          </a:p>
        </p:txBody>
      </p:sp>
    </p:spTree>
    <p:extLst>
      <p:ext uri="{BB962C8B-B14F-4D97-AF65-F5344CB8AC3E}">
        <p14:creationId xmlns:p14="http://schemas.microsoft.com/office/powerpoint/2010/main" val="22916620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8DCE4D-8992-DFE4-3933-97B2758383E4}"/>
              </a:ext>
            </a:extLst>
          </p:cNvPr>
          <p:cNvSpPr>
            <a:spLocks noGrp="1"/>
          </p:cNvSpPr>
          <p:nvPr>
            <p:ph idx="1"/>
          </p:nvPr>
        </p:nvSpPr>
        <p:spPr/>
        <p:txBody>
          <a:bodyPr/>
          <a:lstStyle/>
          <a:p>
            <a:r>
              <a:rPr lang="en-US" dirty="0">
                <a:hlinkClick r:id="rId2"/>
              </a:rPr>
              <a:t>stormwater@cityoffortwayne.org</a:t>
            </a:r>
            <a:r>
              <a:rPr lang="en-US" dirty="0"/>
              <a:t> </a:t>
            </a:r>
          </a:p>
          <a:p>
            <a:r>
              <a:rPr lang="en-US" dirty="0"/>
              <a:t>Phone: 311 or (260) 427-8311</a:t>
            </a:r>
          </a:p>
          <a:p>
            <a:pPr marL="0" indent="0">
              <a:buNone/>
            </a:pPr>
            <a:endParaRPr lang="en-US" dirty="0"/>
          </a:p>
          <a:p>
            <a:r>
              <a:rPr lang="en-US" dirty="0"/>
              <a:t>Charlie Cochran – SWPPP Program Manager</a:t>
            </a:r>
          </a:p>
          <a:p>
            <a:pPr lvl="1"/>
            <a:r>
              <a:rPr lang="en-US" dirty="0"/>
              <a:t>260-427-1062</a:t>
            </a:r>
          </a:p>
          <a:p>
            <a:pPr lvl="1"/>
            <a:r>
              <a:rPr lang="en-US" dirty="0">
                <a:hlinkClick r:id="rId3"/>
              </a:rPr>
              <a:t>Charlie.Cochran@cityoffortwayne.org</a:t>
            </a:r>
            <a:endParaRPr lang="en-US" dirty="0"/>
          </a:p>
          <a:p>
            <a:r>
              <a:rPr lang="en-US" dirty="0"/>
              <a:t>Stacy Haviland –  Stormwater Management and Sustainability</a:t>
            </a:r>
          </a:p>
          <a:p>
            <a:pPr lvl="1"/>
            <a:r>
              <a:rPr lang="en-US" dirty="0"/>
              <a:t>260-427-1367</a:t>
            </a:r>
          </a:p>
          <a:p>
            <a:pPr lvl="1"/>
            <a:r>
              <a:rPr lang="en-US" dirty="0">
                <a:hlinkClick r:id="rId4"/>
              </a:rPr>
              <a:t>Stacy.Haviland@cityoffortwayne.org</a:t>
            </a:r>
            <a:endParaRPr lang="en-US" dirty="0"/>
          </a:p>
          <a:p>
            <a:r>
              <a:rPr lang="en-US" dirty="0"/>
              <a:t>Hannah Allen – Watershed Management and Sustainability</a:t>
            </a:r>
          </a:p>
          <a:p>
            <a:pPr lvl="1"/>
            <a:r>
              <a:rPr lang="en-US" dirty="0"/>
              <a:t>260-427-5021</a:t>
            </a:r>
          </a:p>
          <a:p>
            <a:pPr lvl="1"/>
            <a:r>
              <a:rPr lang="en-US" dirty="0">
                <a:hlinkClick r:id="rId5"/>
              </a:rPr>
              <a:t>Hannah.Allen@cityoffortwayne.org</a:t>
            </a:r>
            <a:endParaRPr lang="en-US" dirty="0"/>
          </a:p>
          <a:p>
            <a:pPr marL="0" indent="0">
              <a:buNone/>
            </a:pPr>
            <a:endParaRPr lang="en-US" dirty="0"/>
          </a:p>
          <a:p>
            <a:endParaRPr lang="en-US" dirty="0"/>
          </a:p>
        </p:txBody>
      </p:sp>
      <p:sp>
        <p:nvSpPr>
          <p:cNvPr id="3" name="Title 2">
            <a:extLst>
              <a:ext uri="{FF2B5EF4-FFF2-40B4-BE49-F238E27FC236}">
                <a16:creationId xmlns:a16="http://schemas.microsoft.com/office/drawing/2014/main" id="{0B099310-CA89-E86D-0A6B-46EA80AEC465}"/>
              </a:ext>
            </a:extLst>
          </p:cNvPr>
          <p:cNvSpPr>
            <a:spLocks noGrp="1"/>
          </p:cNvSpPr>
          <p:nvPr>
            <p:ph type="title"/>
          </p:nvPr>
        </p:nvSpPr>
        <p:spPr/>
        <p:txBody>
          <a:bodyPr/>
          <a:lstStyle/>
          <a:p>
            <a:r>
              <a:rPr lang="en-US"/>
              <a:t>Questions?</a:t>
            </a:r>
          </a:p>
        </p:txBody>
      </p:sp>
      <p:grpSp>
        <p:nvGrpSpPr>
          <p:cNvPr id="5" name="Group 4">
            <a:extLst>
              <a:ext uri="{FF2B5EF4-FFF2-40B4-BE49-F238E27FC236}">
                <a16:creationId xmlns:a16="http://schemas.microsoft.com/office/drawing/2014/main" id="{E956E0CD-1D00-2528-9120-BBE2AF774B74}"/>
              </a:ext>
            </a:extLst>
          </p:cNvPr>
          <p:cNvGrpSpPr/>
          <p:nvPr/>
        </p:nvGrpSpPr>
        <p:grpSpPr>
          <a:xfrm>
            <a:off x="7262397" y="1743518"/>
            <a:ext cx="1622463" cy="1685482"/>
            <a:chOff x="2306676" y="4358553"/>
            <a:chExt cx="1622463" cy="1685482"/>
          </a:xfrm>
        </p:grpSpPr>
        <p:sp>
          <p:nvSpPr>
            <p:cNvPr id="6" name="TextBox 5">
              <a:extLst>
                <a:ext uri="{FF2B5EF4-FFF2-40B4-BE49-F238E27FC236}">
                  <a16:creationId xmlns:a16="http://schemas.microsoft.com/office/drawing/2014/main" id="{CA989FE4-5B03-2FD3-3F1E-68E5B4705648}"/>
                </a:ext>
              </a:extLst>
            </p:cNvPr>
            <p:cNvSpPr txBox="1"/>
            <p:nvPr/>
          </p:nvSpPr>
          <p:spPr>
            <a:xfrm>
              <a:off x="2306676" y="5767036"/>
              <a:ext cx="1622463" cy="276999"/>
            </a:xfrm>
            <a:prstGeom prst="rect">
              <a:avLst/>
            </a:prstGeom>
            <a:noFill/>
          </p:spPr>
          <p:txBody>
            <a:bodyPr wrap="square" lIns="91440" tIns="45720" rIns="91440" bIns="45720" rtlCol="0" anchor="t">
              <a:spAutoFit/>
            </a:bodyPr>
            <a:lstStyle/>
            <a:p>
              <a:r>
                <a:rPr lang="en-US" sz="1200" dirty="0"/>
                <a:t>Catching Rain BMP app</a:t>
              </a:r>
            </a:p>
          </p:txBody>
        </p:sp>
        <p:pic>
          <p:nvPicPr>
            <p:cNvPr id="7" name="Picture 6" descr="A qr code with a few squares&#10;&#10;Description automatically generated">
              <a:extLst>
                <a:ext uri="{FF2B5EF4-FFF2-40B4-BE49-F238E27FC236}">
                  <a16:creationId xmlns:a16="http://schemas.microsoft.com/office/drawing/2014/main" id="{3391A447-A256-DA16-EF12-9F189784B0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48871" y="4358553"/>
              <a:ext cx="1338072" cy="1338072"/>
            </a:xfrm>
            <a:prstGeom prst="rect">
              <a:avLst/>
            </a:prstGeom>
          </p:spPr>
        </p:pic>
      </p:grpSp>
    </p:spTree>
    <p:extLst>
      <p:ext uri="{BB962C8B-B14F-4D97-AF65-F5344CB8AC3E}">
        <p14:creationId xmlns:p14="http://schemas.microsoft.com/office/powerpoint/2010/main" val="2972604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vert="horz" lIns="91440" tIns="45720" rIns="91440" bIns="45720" rtlCol="0" anchor="t">
            <a:normAutofit/>
          </a:bodyPr>
          <a:lstStyle/>
          <a:p>
            <a:r>
              <a:rPr lang="en-US" sz="2800" dirty="0"/>
              <a:t>Maumee River Watershed to Lake Erie</a:t>
            </a:r>
          </a:p>
          <a:p>
            <a:pPr lvl="1"/>
            <a:endParaRPr lang="en-US" dirty="0">
              <a:cs typeface="Calibri"/>
            </a:endParaRPr>
          </a:p>
          <a:p>
            <a:pPr marL="0" indent="0">
              <a:buNone/>
            </a:pPr>
            <a:endParaRPr lang="en-US" dirty="0"/>
          </a:p>
          <a:p>
            <a:pPr marL="0" indent="0">
              <a:buNone/>
            </a:pPr>
            <a:endParaRPr lang="en-US" dirty="0">
              <a:cs typeface="Calibri" panose="020F0502020204030204"/>
            </a:endParaRPr>
          </a:p>
          <a:p>
            <a:pPr lvl="1"/>
            <a:endParaRPr lang="en-US" dirty="0">
              <a:cs typeface="Calibri" panose="020F0502020204030204"/>
            </a:endParaRPr>
          </a:p>
        </p:txBody>
      </p:sp>
      <p:sp>
        <p:nvSpPr>
          <p:cNvPr id="2" name="Title 1"/>
          <p:cNvSpPr>
            <a:spLocks noGrp="1"/>
          </p:cNvSpPr>
          <p:nvPr>
            <p:ph type="title"/>
          </p:nvPr>
        </p:nvSpPr>
        <p:spPr/>
        <p:txBody>
          <a:bodyPr/>
          <a:lstStyle/>
          <a:p>
            <a:r>
              <a:rPr lang="en-US"/>
              <a:t>“Recent” Regional Water Quality Interest</a:t>
            </a:r>
          </a:p>
        </p:txBody>
      </p:sp>
      <p:pic>
        <p:nvPicPr>
          <p:cNvPr id="5" name="Picture 5">
            <a:extLst>
              <a:ext uri="{FF2B5EF4-FFF2-40B4-BE49-F238E27FC236}">
                <a16:creationId xmlns:a16="http://schemas.microsoft.com/office/drawing/2014/main" id="{15EBB179-0AFA-317F-388C-263BE4BB8661}"/>
              </a:ext>
            </a:extLst>
          </p:cNvPr>
          <p:cNvPicPr>
            <a:picLocks noChangeAspect="1"/>
          </p:cNvPicPr>
          <p:nvPr/>
        </p:nvPicPr>
        <p:blipFill rotWithShape="1">
          <a:blip r:embed="rId3"/>
          <a:srcRect r="50167"/>
          <a:stretch/>
        </p:blipFill>
        <p:spPr>
          <a:xfrm>
            <a:off x="5028867" y="2668089"/>
            <a:ext cx="3638772" cy="3449019"/>
          </a:xfrm>
          <a:prstGeom prst="rect">
            <a:avLst/>
          </a:prstGeom>
        </p:spPr>
      </p:pic>
      <p:pic>
        <p:nvPicPr>
          <p:cNvPr id="7" name="Picture 6" descr="Map&#10;&#10;Description automatically generated">
            <a:extLst>
              <a:ext uri="{FF2B5EF4-FFF2-40B4-BE49-F238E27FC236}">
                <a16:creationId xmlns:a16="http://schemas.microsoft.com/office/drawing/2014/main" id="{393A642C-E3F5-9FEE-ED27-B9FE6A1ED9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731" y="2970300"/>
            <a:ext cx="3266835" cy="2697511"/>
          </a:xfrm>
          <a:prstGeom prst="rect">
            <a:avLst/>
          </a:prstGeom>
        </p:spPr>
      </p:pic>
      <p:sp>
        <p:nvSpPr>
          <p:cNvPr id="8" name="Flowchart: Connector 7">
            <a:extLst>
              <a:ext uri="{FF2B5EF4-FFF2-40B4-BE49-F238E27FC236}">
                <a16:creationId xmlns:a16="http://schemas.microsoft.com/office/drawing/2014/main" id="{550A258E-D4E0-49CC-E843-8FC11A39799B}"/>
              </a:ext>
            </a:extLst>
          </p:cNvPr>
          <p:cNvSpPr/>
          <p:nvPr/>
        </p:nvSpPr>
        <p:spPr>
          <a:xfrm>
            <a:off x="1559293" y="4504623"/>
            <a:ext cx="154004" cy="125129"/>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98351C1-06D1-7656-3856-51CA67DE85BE}"/>
              </a:ext>
            </a:extLst>
          </p:cNvPr>
          <p:cNvSpPr txBox="1"/>
          <p:nvPr/>
        </p:nvSpPr>
        <p:spPr>
          <a:xfrm>
            <a:off x="876300" y="5770437"/>
            <a:ext cx="3695699" cy="307777"/>
          </a:xfrm>
          <a:prstGeom prst="rect">
            <a:avLst/>
          </a:prstGeom>
          <a:noFill/>
        </p:spPr>
        <p:txBody>
          <a:bodyPr wrap="square" rtlCol="0">
            <a:spAutoFit/>
          </a:bodyPr>
          <a:lstStyle/>
          <a:p>
            <a:pPr algn="r"/>
            <a:r>
              <a:rPr lang="en-US" sz="700"/>
              <a:t>From epa.ohio.gov/divisions-and-offices/surface-water/reports-data/</a:t>
            </a:r>
            <a:r>
              <a:rPr lang="en-US" sz="700" err="1"/>
              <a:t>maumee</a:t>
            </a:r>
            <a:r>
              <a:rPr lang="en-US" sz="700"/>
              <a:t>-river-watershed</a:t>
            </a:r>
          </a:p>
          <a:p>
            <a:endParaRPr lang="en-US" sz="700"/>
          </a:p>
        </p:txBody>
      </p:sp>
      <p:pic>
        <p:nvPicPr>
          <p:cNvPr id="6" name="Picture 5" descr="A map of a body of water&#10;&#10;Description automatically generated">
            <a:extLst>
              <a:ext uri="{FF2B5EF4-FFF2-40B4-BE49-F238E27FC236}">
                <a16:creationId xmlns:a16="http://schemas.microsoft.com/office/drawing/2014/main" id="{7E5FAD9B-B687-78B0-1400-8093CBBBC5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8867" y="2668089"/>
            <a:ext cx="3638772" cy="3022146"/>
          </a:xfrm>
          <a:prstGeom prst="rect">
            <a:avLst/>
          </a:prstGeom>
        </p:spPr>
      </p:pic>
      <p:pic>
        <p:nvPicPr>
          <p:cNvPr id="10" name="Picture 9" descr="A map of a body of water&#10;&#10;Description automatically generated">
            <a:extLst>
              <a:ext uri="{FF2B5EF4-FFF2-40B4-BE49-F238E27FC236}">
                <a16:creationId xmlns:a16="http://schemas.microsoft.com/office/drawing/2014/main" id="{ACAAD394-838C-202B-090A-62EC3B9609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43768" y="2668089"/>
            <a:ext cx="3623871" cy="3022146"/>
          </a:xfrm>
          <a:prstGeom prst="rect">
            <a:avLst/>
          </a:prstGeom>
        </p:spPr>
      </p:pic>
    </p:spTree>
    <p:extLst>
      <p:ext uri="{BB962C8B-B14F-4D97-AF65-F5344CB8AC3E}">
        <p14:creationId xmlns:p14="http://schemas.microsoft.com/office/powerpoint/2010/main" val="3546217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anim calcmode="lin" valueType="num">
                                      <p:cBhvr>
                                        <p:cTn id="13" dur="2000" fill="hold"/>
                                        <p:tgtEl>
                                          <p:spTgt spid="10"/>
                                        </p:tgtEl>
                                        <p:attrNameLst>
                                          <p:attrName>ppt_w</p:attrName>
                                        </p:attrNameLst>
                                      </p:cBhvr>
                                      <p:tavLst>
                                        <p:tav tm="0" fmla="#ppt_w*sin(2.5*pi*$)">
                                          <p:val>
                                            <p:fltVal val="0"/>
                                          </p:val>
                                        </p:tav>
                                        <p:tav tm="100000">
                                          <p:val>
                                            <p:fltVal val="1"/>
                                          </p:val>
                                        </p:tav>
                                      </p:tavLst>
                                    </p:anim>
                                    <p:anim calcmode="lin" valueType="num">
                                      <p:cBhvr>
                                        <p:cTn id="14"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2098995" cy="1393825"/>
          </a:xfrm>
        </p:spPr>
        <p:txBody>
          <a:bodyPr vert="horz" lIns="91440" tIns="45720" rIns="91440" bIns="45720" rtlCol="0" anchor="t">
            <a:normAutofit fontScale="92500" lnSpcReduction="20000"/>
          </a:bodyPr>
          <a:lstStyle/>
          <a:p>
            <a:r>
              <a:rPr lang="en-US"/>
              <a:t>What happened?</a:t>
            </a:r>
          </a:p>
          <a:p>
            <a:r>
              <a:rPr lang="en-US"/>
              <a:t>How are we adjusting?</a:t>
            </a:r>
          </a:p>
          <a:p>
            <a:r>
              <a:rPr lang="en-US"/>
              <a:t>How can we protect?</a:t>
            </a:r>
          </a:p>
          <a:p>
            <a:endParaRPr lang="en-US"/>
          </a:p>
          <a:p>
            <a:pPr marL="0" indent="0">
              <a:buNone/>
            </a:pPr>
            <a:endParaRPr lang="en-US"/>
          </a:p>
          <a:p>
            <a:pPr marL="0" indent="0">
              <a:buNone/>
            </a:pPr>
            <a:endParaRPr lang="en-US">
              <a:cs typeface="Calibri" panose="020F0502020204030204"/>
            </a:endParaRPr>
          </a:p>
          <a:p>
            <a:pPr lvl="1"/>
            <a:endParaRPr lang="en-US">
              <a:cs typeface="Calibri" panose="020F0502020204030204"/>
            </a:endParaRPr>
          </a:p>
        </p:txBody>
      </p:sp>
      <p:sp>
        <p:nvSpPr>
          <p:cNvPr id="2" name="Title 1"/>
          <p:cNvSpPr>
            <a:spLocks noGrp="1"/>
          </p:cNvSpPr>
          <p:nvPr>
            <p:ph type="title"/>
          </p:nvPr>
        </p:nvSpPr>
        <p:spPr/>
        <p:txBody>
          <a:bodyPr>
            <a:normAutofit/>
          </a:bodyPr>
          <a:lstStyle/>
          <a:p>
            <a:r>
              <a:rPr lang="en-US"/>
              <a:t>Why do we care?</a:t>
            </a:r>
            <a:br>
              <a:rPr lang="en-US"/>
            </a:br>
            <a:endParaRPr lang="en-US"/>
          </a:p>
        </p:txBody>
      </p:sp>
      <p:pic>
        <p:nvPicPr>
          <p:cNvPr id="6" name="Picture 5" descr="A large pile of trash next to a body of water&#10;&#10;Description automatically generated with low confidence">
            <a:extLst>
              <a:ext uri="{FF2B5EF4-FFF2-40B4-BE49-F238E27FC236}">
                <a16:creationId xmlns:a16="http://schemas.microsoft.com/office/drawing/2014/main" id="{ACECF319-B5EC-3DD7-B86A-E738EAF88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610" y="3219450"/>
            <a:ext cx="3343530" cy="1990969"/>
          </a:xfrm>
          <a:prstGeom prst="rect">
            <a:avLst/>
          </a:prstGeom>
        </p:spPr>
      </p:pic>
      <p:pic>
        <p:nvPicPr>
          <p:cNvPr id="8" name="Picture 7" descr="A small pond surrounded by trees&#10;&#10;Description automatically generated with low confidence">
            <a:extLst>
              <a:ext uri="{FF2B5EF4-FFF2-40B4-BE49-F238E27FC236}">
                <a16:creationId xmlns:a16="http://schemas.microsoft.com/office/drawing/2014/main" id="{0D47F98B-4D13-9189-D196-60FC343BEE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9240" y="2599162"/>
            <a:ext cx="4296110" cy="2804263"/>
          </a:xfrm>
          <a:prstGeom prst="rect">
            <a:avLst/>
          </a:prstGeom>
        </p:spPr>
      </p:pic>
      <p:sp>
        <p:nvSpPr>
          <p:cNvPr id="9" name="TextBox 8">
            <a:extLst>
              <a:ext uri="{FF2B5EF4-FFF2-40B4-BE49-F238E27FC236}">
                <a16:creationId xmlns:a16="http://schemas.microsoft.com/office/drawing/2014/main" id="{10293EE8-A7FC-4D44-437C-D71063608F2E}"/>
              </a:ext>
            </a:extLst>
          </p:cNvPr>
          <p:cNvSpPr txBox="1"/>
          <p:nvPr/>
        </p:nvSpPr>
        <p:spPr>
          <a:xfrm>
            <a:off x="391886" y="5232025"/>
            <a:ext cx="3437254" cy="307777"/>
          </a:xfrm>
          <a:prstGeom prst="rect">
            <a:avLst/>
          </a:prstGeom>
          <a:noFill/>
        </p:spPr>
        <p:txBody>
          <a:bodyPr wrap="square" rtlCol="0">
            <a:spAutoFit/>
          </a:bodyPr>
          <a:lstStyle/>
          <a:p>
            <a:pPr algn="r"/>
            <a:r>
              <a:rPr lang="en-US" sz="700"/>
              <a:t>www.theguardian.com/global-development-professionals-network/2017/jun/02/china-water-dangerous-pollution-greenpeace</a:t>
            </a:r>
          </a:p>
        </p:txBody>
      </p:sp>
      <p:sp>
        <p:nvSpPr>
          <p:cNvPr id="11" name="TextBox 10">
            <a:extLst>
              <a:ext uri="{FF2B5EF4-FFF2-40B4-BE49-F238E27FC236}">
                <a16:creationId xmlns:a16="http://schemas.microsoft.com/office/drawing/2014/main" id="{019F59FA-2154-BCFF-6641-5B412F8AC8FC}"/>
              </a:ext>
            </a:extLst>
          </p:cNvPr>
          <p:cNvSpPr txBox="1"/>
          <p:nvPr/>
        </p:nvSpPr>
        <p:spPr>
          <a:xfrm>
            <a:off x="4840061" y="5497954"/>
            <a:ext cx="3437254" cy="307777"/>
          </a:xfrm>
          <a:prstGeom prst="rect">
            <a:avLst/>
          </a:prstGeom>
          <a:noFill/>
        </p:spPr>
        <p:txBody>
          <a:bodyPr wrap="square" rtlCol="0">
            <a:spAutoFit/>
          </a:bodyPr>
          <a:lstStyle/>
          <a:p>
            <a:pPr algn="r"/>
            <a:r>
              <a:rPr lang="en-US" sz="700"/>
              <a:t>www.visitindiana.com/blog/post/picture-perfect-day-chain-o-lakes-state-park/</a:t>
            </a:r>
          </a:p>
          <a:p>
            <a:pPr algn="r"/>
            <a:r>
              <a:rPr lang="en-US" sz="700"/>
              <a:t>Chain O’ Lakes State Park</a:t>
            </a:r>
          </a:p>
        </p:txBody>
      </p:sp>
      <p:pic>
        <p:nvPicPr>
          <p:cNvPr id="13" name="Picture 12" descr="A child holding a fishing rod&#10;&#10;Description automatically generated with low confidence">
            <a:extLst>
              <a:ext uri="{FF2B5EF4-FFF2-40B4-BE49-F238E27FC236}">
                <a16:creationId xmlns:a16="http://schemas.microsoft.com/office/drawing/2014/main" id="{47CAD9E7-DC25-C539-3DA9-081F8C74CB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7645" y="1836458"/>
            <a:ext cx="2983189" cy="3429000"/>
          </a:xfrm>
          <a:prstGeom prst="rect">
            <a:avLst/>
          </a:prstGeom>
        </p:spPr>
      </p:pic>
    </p:spTree>
    <p:extLst>
      <p:ext uri="{BB962C8B-B14F-4D97-AF65-F5344CB8AC3E}">
        <p14:creationId xmlns:p14="http://schemas.microsoft.com/office/powerpoint/2010/main" val="324664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1887" y="1855937"/>
            <a:ext cx="7886700" cy="4449833"/>
          </a:xfrm>
        </p:spPr>
        <p:txBody>
          <a:bodyPr vert="horz" lIns="91440" tIns="45720" rIns="91440" bIns="45720" rtlCol="0" anchor="t">
            <a:normAutofit/>
          </a:bodyPr>
          <a:lstStyle/>
          <a:p>
            <a:r>
              <a:rPr lang="en-US" sz="3000"/>
              <a:t>Municipal Separate Storm Sewer System (MS4)</a:t>
            </a:r>
          </a:p>
          <a:p>
            <a:pPr lvl="1"/>
            <a:r>
              <a:rPr lang="en-US" sz="2400"/>
              <a:t>Conveyance system or systems owned by a state, city, town, village, or other public entity.</a:t>
            </a:r>
          </a:p>
          <a:p>
            <a:pPr lvl="2"/>
            <a:r>
              <a:rPr lang="en-US" sz="2400"/>
              <a:t>Discharges into waters of the U.S.</a:t>
            </a:r>
          </a:p>
          <a:p>
            <a:endParaRPr lang="en-US" sz="2000"/>
          </a:p>
          <a:p>
            <a:r>
              <a:rPr lang="en-US" sz="3000"/>
              <a:t>City of Fort Wayne is an MS4</a:t>
            </a:r>
          </a:p>
          <a:p>
            <a:pPr lvl="1"/>
            <a:r>
              <a:rPr lang="en-US" sz="2400">
                <a:cs typeface="Calibri" panose="020F0502020204030204"/>
              </a:rPr>
              <a:t>Indiana Department of Enviromental Management (IDEM) implemented Clean Water Act – 1985</a:t>
            </a:r>
          </a:p>
          <a:p>
            <a:pPr lvl="1"/>
            <a:r>
              <a:rPr lang="en-US" sz="2400">
                <a:cs typeface="Calibri" panose="020F0502020204030204"/>
              </a:rPr>
              <a:t>City established Stormwater Utility – 1991</a:t>
            </a:r>
          </a:p>
          <a:p>
            <a:pPr lvl="1"/>
            <a:r>
              <a:rPr lang="en-US" sz="2400">
                <a:cs typeface="Calibri" panose="020F0502020204030204"/>
              </a:rPr>
              <a:t>National Pollution Discharge Elimination System (NPDES) Phase 2 implementation – 2004</a:t>
            </a:r>
          </a:p>
          <a:p>
            <a:pPr marL="685800" lvl="2" indent="0">
              <a:buNone/>
            </a:pPr>
            <a:endParaRPr lang="en-US" sz="2400">
              <a:cs typeface="Calibri" panose="020F0502020204030204"/>
            </a:endParaRPr>
          </a:p>
        </p:txBody>
      </p:sp>
      <p:sp>
        <p:nvSpPr>
          <p:cNvPr id="2" name="Title 1"/>
          <p:cNvSpPr>
            <a:spLocks noGrp="1"/>
          </p:cNvSpPr>
          <p:nvPr>
            <p:ph type="title"/>
          </p:nvPr>
        </p:nvSpPr>
        <p:spPr/>
        <p:txBody>
          <a:bodyPr/>
          <a:lstStyle/>
          <a:p>
            <a:r>
              <a:rPr lang="en-US"/>
              <a:t>Local stormwater implementation plans over the years</a:t>
            </a:r>
          </a:p>
        </p:txBody>
      </p:sp>
    </p:spTree>
    <p:extLst>
      <p:ext uri="{BB962C8B-B14F-4D97-AF65-F5344CB8AC3E}">
        <p14:creationId xmlns:p14="http://schemas.microsoft.com/office/powerpoint/2010/main" val="3295704252"/>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How can we protect our water?</a:t>
            </a:r>
          </a:p>
        </p:txBody>
      </p:sp>
      <p:sp>
        <p:nvSpPr>
          <p:cNvPr id="5" name="Content Placeholder 4">
            <a:extLst>
              <a:ext uri="{FF2B5EF4-FFF2-40B4-BE49-F238E27FC236}">
                <a16:creationId xmlns:a16="http://schemas.microsoft.com/office/drawing/2014/main" id="{492F9AAE-64E6-4022-CE2F-923FC6D7FE0E}"/>
              </a:ext>
            </a:extLst>
          </p:cNvPr>
          <p:cNvSpPr>
            <a:spLocks noGrp="1"/>
          </p:cNvSpPr>
          <p:nvPr>
            <p:ph idx="1"/>
          </p:nvPr>
        </p:nvSpPr>
        <p:spPr/>
        <p:txBody>
          <a:bodyPr vert="horz" lIns="91440" tIns="45720" rIns="91440" bIns="45720" rtlCol="0" anchor="t">
            <a:normAutofit/>
          </a:bodyPr>
          <a:lstStyle/>
          <a:p>
            <a:r>
              <a:rPr lang="en-US" sz="2400"/>
              <a:t>Utilize Best Management Practices (BMPs)</a:t>
            </a:r>
            <a:endParaRPr lang="en-US" sz="2400">
              <a:cs typeface="Calibri"/>
            </a:endParaRPr>
          </a:p>
          <a:p>
            <a:pPr lvl="1"/>
            <a:endParaRPr lang="en-US" sz="2400"/>
          </a:p>
          <a:p>
            <a:r>
              <a:rPr lang="en-US" sz="2400"/>
              <a:t>Definition: Structural and non-structural practices designed to treat stormwater to reduce flooding, erosion, and pollution problems caused by the loss of natural landscape and the increase of roads and buildings and other impervious surfaces that result from land development.</a:t>
            </a:r>
          </a:p>
          <a:p>
            <a:endParaRPr lang="en-US" sz="2400"/>
          </a:p>
          <a:p>
            <a:r>
              <a:rPr lang="en-US" sz="2400"/>
              <a:t>Goal: Treat stormwater to reduce flooding, erosion, and pollution problems.</a:t>
            </a:r>
          </a:p>
        </p:txBody>
      </p:sp>
    </p:spTree>
    <p:extLst>
      <p:ext uri="{BB962C8B-B14F-4D97-AF65-F5344CB8AC3E}">
        <p14:creationId xmlns:p14="http://schemas.microsoft.com/office/powerpoint/2010/main" val="3647552099"/>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City Utilities">
      <a:dk1>
        <a:sysClr val="windowText" lastClr="000000"/>
      </a:dk1>
      <a:lt1>
        <a:sysClr val="window" lastClr="FFFFFF"/>
      </a:lt1>
      <a:dk2>
        <a:srgbClr val="44546A"/>
      </a:dk2>
      <a:lt2>
        <a:srgbClr val="E7E6E6"/>
      </a:lt2>
      <a:accent1>
        <a:srgbClr val="2E9FB5"/>
      </a:accent1>
      <a:accent2>
        <a:srgbClr val="84AD40"/>
      </a:accent2>
      <a:accent3>
        <a:srgbClr val="003767"/>
      </a:accent3>
      <a:accent4>
        <a:srgbClr val="0067A6"/>
      </a:accent4>
      <a:accent5>
        <a:srgbClr val="00A65E"/>
      </a:accent5>
      <a:accent6>
        <a:srgbClr val="FDB515"/>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ormwater" id="{50FBBF8E-9D33-422B-B0AB-EAB7548932D8}" vid="{D05105D5-C830-47F7-855B-1ED495FAE2C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7B7BB626CEEA548A5B6E4F6BD272AA6" ma:contentTypeVersion="15" ma:contentTypeDescription="Create a new document." ma:contentTypeScope="" ma:versionID="88e44c89e3cdf25169b8242d33be4c39">
  <xsd:schema xmlns:xsd="http://www.w3.org/2001/XMLSchema" xmlns:xs="http://www.w3.org/2001/XMLSchema" xmlns:p="http://schemas.microsoft.com/office/2006/metadata/properties" xmlns:ns2="7ec58594-4aca-4ccb-beb7-44ff288a3ea8" xmlns:ns3="bb0b1d77-90ed-40f7-a5c3-cfe056a00b98" targetNamespace="http://schemas.microsoft.com/office/2006/metadata/properties" ma:root="true" ma:fieldsID="0366fb48beb56771fd7181d073076434" ns2:_="" ns3:_="">
    <xsd:import namespace="7ec58594-4aca-4ccb-beb7-44ff288a3ea8"/>
    <xsd:import namespace="bb0b1d77-90ed-40f7-a5c3-cfe056a00b98"/>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bjectDetectorVersions" minOccurs="0"/>
                <xsd:element ref="ns2:MediaServiceLocation" minOccurs="0"/>
                <xsd:element ref="ns2:MediaServiceOCR" minOccurs="0"/>
                <xsd:element ref="ns3:SharedWithUsers" minOccurs="0"/>
                <xsd:element ref="ns3:SharedWithDetail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c58594-4aca-4ccb-beb7-44ff288a3e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96a8aaf3-3e3e-46df-8748-b53fc257c907"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b0b1d77-90ed-40f7-a5c3-cfe056a00b98"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0583950-2aeb-4f0c-88f3-5c206de95efc}" ma:internalName="TaxCatchAll" ma:showField="CatchAllData" ma:web="bb0b1d77-90ed-40f7-a5c3-cfe056a00b9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ec58594-4aca-4ccb-beb7-44ff288a3ea8">
      <Terms xmlns="http://schemas.microsoft.com/office/infopath/2007/PartnerControls"/>
    </lcf76f155ced4ddcb4097134ff3c332f>
    <TaxCatchAll xmlns="bb0b1d77-90ed-40f7-a5c3-cfe056a00b98" xsi:nil="true"/>
  </documentManagement>
</p:properties>
</file>

<file path=customXml/itemProps1.xml><?xml version="1.0" encoding="utf-8"?>
<ds:datastoreItem xmlns:ds="http://schemas.openxmlformats.org/officeDocument/2006/customXml" ds:itemID="{A585A727-8A19-4F71-95BF-81528624C017}">
  <ds:schemaRefs>
    <ds:schemaRef ds:uri="http://schemas.microsoft.com/sharepoint/v3/contenttype/forms"/>
  </ds:schemaRefs>
</ds:datastoreItem>
</file>

<file path=customXml/itemProps2.xml><?xml version="1.0" encoding="utf-8"?>
<ds:datastoreItem xmlns:ds="http://schemas.openxmlformats.org/officeDocument/2006/customXml" ds:itemID="{FF24D77C-0083-4076-B34B-7F9DB2267C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c58594-4aca-4ccb-beb7-44ff288a3ea8"/>
    <ds:schemaRef ds:uri="bb0b1d77-90ed-40f7-a5c3-cfe056a00b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E3E4F97-C612-4D52-BF05-22FA37E23530}">
  <ds:schemaRefs>
    <ds:schemaRef ds:uri="7ec58594-4aca-4ccb-beb7-44ff288a3ea8"/>
    <ds:schemaRef ds:uri="bb0b1d77-90ed-40f7-a5c3-cfe056a00b9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342</TotalTime>
  <Words>7433</Words>
  <Application>Microsoft Office PowerPoint</Application>
  <PresentationFormat>On-screen Show (4:3)</PresentationFormat>
  <Paragraphs>635</Paragraphs>
  <Slides>50</Slides>
  <Notes>42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Arial</vt:lpstr>
      <vt:lpstr>Calibri</vt:lpstr>
      <vt:lpstr>Lato</vt:lpstr>
      <vt:lpstr>Raleway</vt:lpstr>
      <vt:lpstr>Times New Roman</vt:lpstr>
      <vt:lpstr>Wingdings</vt:lpstr>
      <vt:lpstr>Wingdings 3</vt:lpstr>
      <vt:lpstr>Office Theme</vt:lpstr>
      <vt:lpstr>PowerPoint Presentation</vt:lpstr>
      <vt:lpstr>PowerPoint Presentation</vt:lpstr>
      <vt:lpstr>Post Construction BMP Program Agenda</vt:lpstr>
      <vt:lpstr>Storm Water Quantity and Quality</vt:lpstr>
      <vt:lpstr>Storm Water Quality</vt:lpstr>
      <vt:lpstr>“Recent” Regional Water Quality Interest</vt:lpstr>
      <vt:lpstr>Why do we care? </vt:lpstr>
      <vt:lpstr>Local stormwater implementation plans over the years</vt:lpstr>
      <vt:lpstr>How can we protect our water?</vt:lpstr>
      <vt:lpstr>Why should you care about BMPs?</vt:lpstr>
      <vt:lpstr>Your Post Construction BMPs What are they?</vt:lpstr>
      <vt:lpstr>BMP Manual</vt:lpstr>
      <vt:lpstr>Underground Systems -  Proprietary BMP Basics </vt:lpstr>
      <vt:lpstr>Underground Systems -  Underground Detention Basics </vt:lpstr>
      <vt:lpstr>Underground Systems -  Catch Basin Basics </vt:lpstr>
      <vt:lpstr>Underground Systems -  Underground Infiltration Gallery Basics </vt:lpstr>
      <vt:lpstr>Linear Systems -  Vegetated Filter Strip Basics </vt:lpstr>
      <vt:lpstr>Linear Systems - Infiltration Trench Basics </vt:lpstr>
      <vt:lpstr>Linear Systems - Biofilter or Bioswale Basics </vt:lpstr>
      <vt:lpstr>Basin Systems -  Bioretention Basics </vt:lpstr>
      <vt:lpstr>Basin Systems -  Constructed Wetland Basics </vt:lpstr>
      <vt:lpstr>Basin Systems -  Wet Extended Detention Basin Basics </vt:lpstr>
      <vt:lpstr>Basin Systems -  Dry Extended Detention Basin Basics </vt:lpstr>
      <vt:lpstr>Basin Systems -   Surface Bed Filter Basics </vt:lpstr>
      <vt:lpstr>Pavement Systems -  Permeable Pavement Basics </vt:lpstr>
      <vt:lpstr>BMPs on your property</vt:lpstr>
      <vt:lpstr>BMPs on your property (cont.)</vt:lpstr>
      <vt:lpstr>Fort Wayne’s Plan for  Stormwater Measures / BMPs</vt:lpstr>
      <vt:lpstr>Administering Inspection “Catching Rain BMP" app</vt:lpstr>
      <vt:lpstr>Downloading the “Catching Rain BMP” Tool</vt:lpstr>
      <vt:lpstr>How to Use “Catching Rain BMP” Tools (cont.)</vt:lpstr>
      <vt:lpstr>How to Use “Catching Rain BMP” Tool (cont.)</vt:lpstr>
      <vt:lpstr>How to Use “Catching Rain BMP” Tool (cont.)</vt:lpstr>
      <vt:lpstr>Recording an Inspection</vt:lpstr>
      <vt:lpstr>Recording an Inspection (cont.)</vt:lpstr>
      <vt:lpstr>Recording an Inspection (cont.)</vt:lpstr>
      <vt:lpstr>Recording an Inspection (cont.)</vt:lpstr>
      <vt:lpstr>Recording an Inspection (cont.)</vt:lpstr>
      <vt:lpstr>Inspection App monitoring</vt:lpstr>
      <vt:lpstr>BMP Success Factors</vt:lpstr>
      <vt:lpstr>Vegetation</vt:lpstr>
      <vt:lpstr>Two-day Drain Time</vt:lpstr>
      <vt:lpstr>Protection</vt:lpstr>
      <vt:lpstr>Cleanliness</vt:lpstr>
      <vt:lpstr>What maintenance is needed between inspections?  </vt:lpstr>
      <vt:lpstr>What maintenance is needed between inspections? (cont) </vt:lpstr>
      <vt:lpstr>What maintenance is needed between inspections? (cont) </vt:lpstr>
      <vt:lpstr>Practice: What maintenance is needed?</vt:lpstr>
      <vt:lpstr>Inspecting your stormwater BMP annually</vt:lpstr>
      <vt:lpstr>Questions?</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dc:creator>
  <cp:lastModifiedBy>Ashley Faurote</cp:lastModifiedBy>
  <cp:revision>2</cp:revision>
  <dcterms:created xsi:type="dcterms:W3CDTF">2016-05-16T18:29:05Z</dcterms:created>
  <dcterms:modified xsi:type="dcterms:W3CDTF">2024-10-25T19:01:59Z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0x010100E7B7BB626CEEA548A5B6E4F6BD272AA6</vt:lpwstr>
  </property>
  <property fmtid="{D5CDD505-2E9C-101B-9397-08002B2CF9AE}" pid="3" name="MediaServiceImageTags">
    <vt:lpwstr/>
  </property>
</Properties>
</file>