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1B_53E3BD25.xml" ContentType="application/vnd.ms-powerpoint.comments+xml"/>
  <Override PartName="/ppt/notesSlides/notesSlide32.xml" ContentType="application/vnd.openxmlformats-officedocument.presentationml.notesSlide+xml"/>
  <Override PartName="/ppt/comments/modernComment_148_683BF878.xml" ContentType="application/vnd.ms-powerpoint.comments+xml"/>
  <Override PartName="/ppt/notesSlides/notesSlide33.xml" ContentType="application/vnd.openxmlformats-officedocument.presentationml.notesSlide+xml"/>
  <Override PartName="/ppt/comments/modernComment_149_F1D499D4.xml" ContentType="application/vnd.ms-powerpoint.comments+xml"/>
  <Override PartName="/ppt/notesSlides/notesSlide34.xml" ContentType="application/vnd.openxmlformats-officedocument.presentationml.notesSlide+xml"/>
  <Override PartName="/ppt/comments/modernComment_14A_7D660E94.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4C_FCE8F70B.xml" ContentType="application/vnd.ms-powerpoint.comments+xml"/>
  <Override PartName="/ppt/comments/modernComment_137_88E70CD5.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16_4EFE80C0.xml" ContentType="application/vnd.ms-powerpoint.comments+xml"/>
  <Override PartName="/ppt/notesSlides/notesSlide41.xml" ContentType="application/vnd.openxmlformats-officedocument.presentationml.notesSlide+xml"/>
  <Override PartName="/ppt/comments/modernComment_117_D4CF3FF7.xml" ContentType="application/vnd.ms-powerpoint.comments+xml"/>
  <Override PartName="/ppt/comments/modernComment_121_FC62995D.xml" ContentType="application/vnd.ms-powerpoint.comments+xml"/>
  <Override PartName="/ppt/notesSlides/notesSlide42.xml" ContentType="application/vnd.openxmlformats-officedocument.presentationml.notesSlide+xml"/>
  <Override PartName="/ppt/comments/modernComment_112_8951BB7F.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342" r:id="rId6"/>
    <p:sldId id="386" r:id="rId7"/>
    <p:sldId id="340" r:id="rId8"/>
    <p:sldId id="345" r:id="rId9"/>
    <p:sldId id="336" r:id="rId10"/>
    <p:sldId id="335" r:id="rId11"/>
    <p:sldId id="337" r:id="rId12"/>
    <p:sldId id="334" r:id="rId13"/>
    <p:sldId id="349" r:id="rId14"/>
    <p:sldId id="317" r:id="rId15"/>
    <p:sldId id="429" r:id="rId16"/>
    <p:sldId id="346"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292" r:id="rId30"/>
    <p:sldId id="293" r:id="rId31"/>
    <p:sldId id="359" r:id="rId32"/>
    <p:sldId id="315" r:id="rId33"/>
    <p:sldId id="273" r:id="rId34"/>
    <p:sldId id="281" r:id="rId35"/>
    <p:sldId id="282" r:id="rId36"/>
    <p:sldId id="283" r:id="rId37"/>
    <p:sldId id="328" r:id="rId38"/>
    <p:sldId id="329" r:id="rId39"/>
    <p:sldId id="330" r:id="rId40"/>
    <p:sldId id="331" r:id="rId41"/>
    <p:sldId id="332" r:id="rId42"/>
    <p:sldId id="311" r:id="rId43"/>
    <p:sldId id="351" r:id="rId44"/>
    <p:sldId id="355" r:id="rId45"/>
    <p:sldId id="352" r:id="rId46"/>
    <p:sldId id="353" r:id="rId47"/>
    <p:sldId id="354" r:id="rId48"/>
    <p:sldId id="277" r:id="rId49"/>
    <p:sldId id="278" r:id="rId50"/>
    <p:sldId id="279" r:id="rId51"/>
    <p:sldId id="289" r:id="rId52"/>
    <p:sldId id="274" r:id="rId53"/>
    <p:sldId id="28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2646A-FAD3-DCC3-DF3B-C0147EE1C3DD}" name="Hannah Walker" initials="HW" userId="S::hcwafa@cityoffortwayne.org::8eea7113-bba9-49a3-bd95-948d3b01354e" providerId="AD"/>
  <p188:author id="{7613957A-6B0E-EAA7-50A9-7CB3F9F97492}" name="Illyanna M. Ratkos" initials="IR" userId="S::IMRAFA@cityoffortwayne.org::dc8dcf2a-af58-4ec7-881a-587af57de863" providerId="AD"/>
  <p188:author id="{A17EC288-5677-BAFE-5AA5-5DC605B7024B}" name="Jenna Davis" initials="JD" userId="S::jddafc@cityoffortwayne.org::a7f8aef7-099b-4498-94f3-2d83a0f46a6c" providerId="AD"/>
  <p188:author id="{30740FB2-66E0-0F6C-E59F-823BECA9779C}" name="Charlie Cochran" initials="CC" userId="S::CACOFA@cityoffortwayne.org::16137f8c-d1a2-4cac-8f44-8d126d51d8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D40"/>
    <a:srgbClr val="2E9FB5"/>
    <a:srgbClr val="FDB515"/>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10103-F9BF-47D2-862E-22E44993A948}" v="354" dt="2025-01-10T18:17:44.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3414" autoAdjust="0"/>
  </p:normalViewPr>
  <p:slideViewPr>
    <p:cSldViewPr snapToGrid="0" showGuides="1">
      <p:cViewPr varScale="1">
        <p:scale>
          <a:sx n="92" d="100"/>
          <a:sy n="92" d="100"/>
        </p:scale>
        <p:origin x="211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12_8951BB7F.xml><?xml version="1.0" encoding="utf-8"?>
<p188:cmLst xmlns:a="http://schemas.openxmlformats.org/drawingml/2006/main" xmlns:r="http://schemas.openxmlformats.org/officeDocument/2006/relationships" xmlns:p188="http://schemas.microsoft.com/office/powerpoint/2018/8/main">
  <p188:cm id="{E1021FBC-A0BE-41BF-ADD5-098AFCA7FB66}" authorId="{7613957A-6B0E-EAA7-50A9-7CB3F9F97492}" status="resolved" created="2024-05-31T13:25:50.161" complete="100000">
    <ac:txMkLst xmlns:ac="http://schemas.microsoft.com/office/drawing/2013/main/command">
      <pc:docMk xmlns:pc="http://schemas.microsoft.com/office/powerpoint/2013/main/command"/>
      <pc:sldMk xmlns:pc="http://schemas.microsoft.com/office/powerpoint/2013/main/command" cId="2303835007" sldId="274"/>
      <ac:graphicFrameMk id="9" creationId="{500032CF-906D-D1D7-3E66-5C8C413CBE75}"/>
      <ac:tblMk/>
      <ac:tcMk rowId="2379529120" colId="928370995"/>
      <ac:txMk cp="171" len="33">
        <ac:context len="205" hash="1772815170"/>
      </ac:txMk>
    </ac:txMkLst>
    <p188:pos x="7629370" y="1547789"/>
    <p188:txBody>
      <a:bodyPr/>
      <a:lstStyle/>
      <a:p>
        <a:r>
          <a:rPr lang="en-US"/>
          <a:t>This is also in BMP manual online…
</a:t>
        </a:r>
      </a:p>
    </p188:txBody>
  </p188:cm>
  <p188:cm id="{6C79B6C7-D336-405B-8296-6546385F2BC6}" authorId="{7613957A-6B0E-EAA7-50A9-7CB3F9F97492}" status="resolved" created="2024-06-03T16:22:31.205" complete="100000">
    <ac:txMkLst xmlns:ac="http://schemas.microsoft.com/office/drawing/2013/main/command">
      <pc:docMk xmlns:pc="http://schemas.microsoft.com/office/powerpoint/2013/main/command"/>
      <pc:sldMk xmlns:pc="http://schemas.microsoft.com/office/powerpoint/2013/main/command" cId="2303835007" sldId="274"/>
      <ac:graphicFrameMk id="9" creationId="{500032CF-906D-D1D7-3E66-5C8C413CBE75}"/>
      <ac:tblMk/>
      <ac:tcMk rowId="3963515795" colId="3343208818"/>
      <ac:txMk cp="7" len="24">
        <ac:context len="280" hash="2753405885"/>
      </ac:txMk>
    </ac:txMkLst>
    <p188:pos x="3626958" y="2569790"/>
    <p188:txBody>
      <a:bodyPr/>
      <a:lstStyle/>
      <a:p>
        <a:r>
          <a:rPr lang="en-US"/>
          <a:t>October 1st?</a:t>
        </a:r>
      </a:p>
    </p188:txBody>
  </p188:cm>
</p188:cmLst>
</file>

<file path=ppt/comments/modernComment_116_4EFE80C0.xml><?xml version="1.0" encoding="utf-8"?>
<p188:cmLst xmlns:a="http://schemas.openxmlformats.org/drawingml/2006/main" xmlns:r="http://schemas.openxmlformats.org/officeDocument/2006/relationships" xmlns:p188="http://schemas.microsoft.com/office/powerpoint/2018/8/main">
  <p188:cm id="{296E63BC-2F8B-4500-8241-70BB35CB8A8A}" authorId="{A17EC288-5677-BAFE-5AA5-5DC605B7024B}" status="resolved" created="2024-07-26T14:06:05.883" complete="100000">
    <pc:sldMkLst xmlns:pc="http://schemas.microsoft.com/office/powerpoint/2013/main/command">
      <pc:docMk/>
      <pc:sldMk cId="1325301952" sldId="278"/>
    </pc:sldMkLst>
    <p188:txBody>
      <a:bodyPr/>
      <a:lstStyle/>
      <a:p>
        <a:r>
          <a:rPr lang="en-US"/>
          <a:t>-lowercase "M", "N", "B" and "I" in header</a:t>
        </a:r>
      </a:p>
    </p188:txBody>
  </p188:cm>
</p188:cmLst>
</file>

<file path=ppt/comments/modernComment_117_D4CF3FF7.xml><?xml version="1.0" encoding="utf-8"?>
<p188:cmLst xmlns:a="http://schemas.openxmlformats.org/drawingml/2006/main" xmlns:r="http://schemas.openxmlformats.org/officeDocument/2006/relationships" xmlns:p188="http://schemas.microsoft.com/office/powerpoint/2018/8/main">
  <p188:cm id="{02E32121-1548-469D-A5F1-3A1D6EFF40BA}" authorId="{A17EC288-5677-BAFE-5AA5-5DC605B7024B}" status="resolved" created="2024-07-26T14:06:18.320" complete="100000">
    <pc:sldMkLst xmlns:pc="http://schemas.microsoft.com/office/powerpoint/2013/main/command">
      <pc:docMk/>
      <pc:sldMk cId="3570352119" sldId="279"/>
    </pc:sldMkLst>
    <p188:txBody>
      <a:bodyPr/>
      <a:lstStyle/>
      <a:p>
        <a:r>
          <a:rPr lang="en-US"/>
          <a:t>-lowercase "M", "N", "B" and "I" in header</a:t>
        </a:r>
      </a:p>
    </p188:txBody>
  </p188:cm>
</p188:cmLst>
</file>

<file path=ppt/comments/modernComment_11B_53E3BD25.xml><?xml version="1.0" encoding="utf-8"?>
<p188:cmLst xmlns:a="http://schemas.openxmlformats.org/drawingml/2006/main" xmlns:r="http://schemas.openxmlformats.org/officeDocument/2006/relationships" xmlns:p188="http://schemas.microsoft.com/office/powerpoint/2018/8/main">
  <p188:cm id="{1116D223-8E0F-4F33-BFCA-8C93672C8716}" authorId="{A17EC288-5677-BAFE-5AA5-5DC605B7024B}" status="resolved" created="2024-07-26T13:41:59.894" complete="100000">
    <pc:sldMkLst xmlns:pc="http://schemas.microsoft.com/office/powerpoint/2013/main/command">
      <pc:docMk/>
      <pc:sldMk cId="1407434021" sldId="283"/>
    </pc:sldMkLst>
    <p188:replyLst>
      <p188:reply id="{C4AA66EF-D4A6-4883-AF1D-EFF77B7059E3}" authorId="{A17EC288-5677-BAFE-5AA5-5DC605B7024B}" created="2024-07-26T13:42:54.910">
        <p188:txBody>
          <a:bodyPr/>
          <a:lstStyle/>
          <a:p>
            <a:r>
              <a:rPr lang="en-US"/>
              <a:t>-Remove steps 3 and 4. There are quite a few more steps that need to be covered before this and the next slides go into great detail on this</a:t>
            </a:r>
          </a:p>
        </p188:txBody>
      </p188:reply>
    </p188:replyLst>
    <p188:txBody>
      <a:bodyPr/>
      <a:lstStyle/>
      <a:p>
        <a:r>
          <a:rPr lang="en-US"/>
          <a:t>-what is the big red diagonal line going to?</a:t>
        </a:r>
      </a:p>
    </p188:txBody>
  </p188:cm>
</p188:cmLst>
</file>

<file path=ppt/comments/modernComment_121_FC62995D.xml><?xml version="1.0" encoding="utf-8"?>
<p188:cmLst xmlns:a="http://schemas.openxmlformats.org/drawingml/2006/main" xmlns:r="http://schemas.openxmlformats.org/officeDocument/2006/relationships" xmlns:p188="http://schemas.microsoft.com/office/powerpoint/2018/8/main">
  <p188:cm id="{A12A44C7-E273-4F95-8CB1-D232F9BB2B63}" authorId="{A17EC288-5677-BAFE-5AA5-5DC605B7024B}" status="resolved" created="2024-07-26T14:06:50.539" complete="100000">
    <pc:sldMkLst xmlns:pc="http://schemas.microsoft.com/office/powerpoint/2013/main/command">
      <pc:docMk/>
      <pc:sldMk cId="4234320221" sldId="289"/>
    </pc:sldMkLst>
    <p188:txBody>
      <a:bodyPr/>
      <a:lstStyle/>
      <a:p>
        <a:r>
          <a:rPr lang="en-US"/>
          <a:t>-lowercase "M", "I", and "N" in header</a:t>
        </a:r>
      </a:p>
    </p188:txBody>
  </p188:cm>
</p188:cmLst>
</file>

<file path=ppt/comments/modernComment_137_88E70CD5.xml><?xml version="1.0" encoding="utf-8"?>
<p188:cmLst xmlns:a="http://schemas.openxmlformats.org/drawingml/2006/main" xmlns:r="http://schemas.openxmlformats.org/officeDocument/2006/relationships" xmlns:p188="http://schemas.microsoft.com/office/powerpoint/2018/8/main">
  <p188:cm id="{CB767878-9274-4950-955C-41C2C8DCABF2}" authorId="{A17EC288-5677-BAFE-5AA5-5DC605B7024B}" status="resolved" created="2024-07-26T13:49:23.130" complete="100000">
    <pc:sldMkLst xmlns:pc="http://schemas.microsoft.com/office/powerpoint/2013/main/command">
      <pc:docMk/>
      <pc:sldMk cId="2296843477" sldId="311"/>
    </pc:sldMkLst>
    <p188:txBody>
      <a:bodyPr/>
      <a:lstStyle/>
      <a:p>
        <a:r>
          <a:rPr lang="en-US"/>
          <a:t>-bullet point 1, should this be "Fort Wayne City Utilities"?
-Bullet 2 and 3, WHO will follow up?</a:t>
        </a:r>
      </a:p>
    </p188:txBody>
  </p188:cm>
</p188:cmLst>
</file>

<file path=ppt/comments/modernComment_148_683BF878.xml><?xml version="1.0" encoding="utf-8"?>
<p188:cmLst xmlns:a="http://schemas.openxmlformats.org/drawingml/2006/main" xmlns:r="http://schemas.openxmlformats.org/officeDocument/2006/relationships" xmlns:p188="http://schemas.microsoft.com/office/powerpoint/2018/8/main">
  <p188:cm id="{67471A5F-5CC2-4C82-9D43-5999703CFCBA}" authorId="{A17EC288-5677-BAFE-5AA5-5DC605B7024B}" status="resolved" created="2024-07-26T13:44:33.113" complete="100000">
    <pc:sldMkLst xmlns:pc="http://schemas.microsoft.com/office/powerpoint/2013/main/command">
      <pc:docMk/>
      <pc:sldMk cId="1748760696" sldId="328"/>
    </pc:sldMkLst>
    <p188:txBody>
      <a:bodyPr/>
      <a:lstStyle/>
      <a:p>
        <a:r>
          <a:rPr lang="en-US"/>
          <a:t>-lowercase "D" and "I" on Date of Inspection</a:t>
        </a:r>
      </a:p>
    </p188:txBody>
  </p188:cm>
</p188:cmLst>
</file>

<file path=ppt/comments/modernComment_149_F1D499D4.xml><?xml version="1.0" encoding="utf-8"?>
<p188:cmLst xmlns:a="http://schemas.openxmlformats.org/drawingml/2006/main" xmlns:r="http://schemas.openxmlformats.org/officeDocument/2006/relationships" xmlns:p188="http://schemas.microsoft.com/office/powerpoint/2018/8/main">
  <p188:cm id="{732CAED6-AD3E-497B-AE71-56A264E1CBF6}" authorId="{A17EC288-5677-BAFE-5AA5-5DC605B7024B}" status="resolved" created="2024-07-26T13:45:54.645" complete="100000">
    <pc:sldMkLst xmlns:pc="http://schemas.microsoft.com/office/powerpoint/2013/main/command">
      <pc:docMk/>
      <pc:sldMk cId="4057242068" sldId="329"/>
    </pc:sldMkLst>
    <p188:txBody>
      <a:bodyPr/>
      <a:lstStyle/>
      <a:p>
        <a:r>
          <a:rPr lang="en-US"/>
          <a:t>-lowercase "P" on Property
-lowercase "W" and I" on Who's Inspecting
-lowercase "W" and "O" on Who Owns</a:t>
        </a:r>
      </a:p>
    </p188:txBody>
  </p188:cm>
</p188:cmLst>
</file>

<file path=ppt/comments/modernComment_14A_7D660E94.xml><?xml version="1.0" encoding="utf-8"?>
<p188:cmLst xmlns:a="http://schemas.openxmlformats.org/drawingml/2006/main" xmlns:r="http://schemas.openxmlformats.org/officeDocument/2006/relationships" xmlns:p188="http://schemas.microsoft.com/office/powerpoint/2018/8/main">
  <p188:cm id="{2ABCC67A-CBBC-4C05-A558-4A4A8F76DB98}" authorId="{A17EC288-5677-BAFE-5AA5-5DC605B7024B}" status="resolved" created="2024-07-26T13:46:34.911" complete="100000">
    <pc:sldMkLst xmlns:pc="http://schemas.microsoft.com/office/powerpoint/2013/main/command">
      <pc:docMk/>
      <pc:sldMk cId="2103840404" sldId="330"/>
    </pc:sldMkLst>
    <p188:txBody>
      <a:bodyPr/>
      <a:lstStyle/>
      <a:p>
        <a:r>
          <a:rPr lang="en-US"/>
          <a:t>-lowercase "C" on Components
-Uppercase "S" on something</a:t>
        </a:r>
      </a:p>
    </p188:txBody>
  </p188:cm>
</p188:cmLst>
</file>

<file path=ppt/comments/modernComment_14C_FCE8F70B.xml><?xml version="1.0" encoding="utf-8"?>
<p188:cmLst xmlns:a="http://schemas.openxmlformats.org/drawingml/2006/main" xmlns:r="http://schemas.openxmlformats.org/officeDocument/2006/relationships" xmlns:p188="http://schemas.microsoft.com/office/powerpoint/2018/8/main">
  <p188:cm id="{9D0A2103-4BA9-41B8-A44D-2EC365749F32}" authorId="{A17EC288-5677-BAFE-5AA5-5DC605B7024B}" status="resolved" created="2024-07-26T13:48:03.380" complete="100000">
    <pc:sldMkLst xmlns:pc="http://schemas.microsoft.com/office/powerpoint/2013/main/command">
      <pc:docMk/>
      <pc:sldMk cId="4243126027" sldId="332"/>
    </pc:sldMkLst>
    <p188:txBody>
      <a:bodyPr/>
      <a:lstStyle/>
      <a:p>
        <a:r>
          <a:rPr lang="en-US"/>
          <a:t>-lowercase "P" in Photos
-lowercase "C", "S" and "I" in Checkmark to Submit Inspection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5105B-ED21-4672-BAA4-A9E6D872F3FD}" type="datetimeFigureOut">
              <a:rPr lang="en-US" smtClean="0"/>
              <a:t>1/10/2025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314D8-56FF-4702-A84B-E4699E53B9B4}" type="slidenum">
              <a:rPr lang="en-US" smtClean="0"/>
              <a:t>‹#›</a:t>
            </a:fld>
            <a:endParaRPr lang="en-US"/>
          </a:p>
        </p:txBody>
      </p:sp>
    </p:spTree>
    <p:extLst>
      <p:ext uri="{BB962C8B-B14F-4D97-AF65-F5344CB8AC3E}">
        <p14:creationId xmlns:p14="http://schemas.microsoft.com/office/powerpoint/2010/main" val="22595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a:t>
            </a:fld>
            <a:endParaRPr lang="en-US"/>
          </a:p>
        </p:txBody>
      </p:sp>
    </p:spTree>
    <p:extLst>
      <p:ext uri="{BB962C8B-B14F-4D97-AF65-F5344CB8AC3E}">
        <p14:creationId xmlns:p14="http://schemas.microsoft.com/office/powerpoint/2010/main" val="230664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10</a:t>
            </a:fld>
            <a:endParaRPr lang="en-US"/>
          </a:p>
        </p:txBody>
      </p:sp>
    </p:spTree>
    <p:extLst>
      <p:ext uri="{BB962C8B-B14F-4D97-AF65-F5344CB8AC3E}">
        <p14:creationId xmlns:p14="http://schemas.microsoft.com/office/powerpoint/2010/main" val="46603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11</a:t>
            </a:fld>
            <a:endParaRPr lang="en-US"/>
          </a:p>
        </p:txBody>
      </p:sp>
    </p:spTree>
    <p:extLst>
      <p:ext uri="{BB962C8B-B14F-4D97-AF65-F5344CB8AC3E}">
        <p14:creationId xmlns:p14="http://schemas.microsoft.com/office/powerpoint/2010/main" val="955808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13</a:t>
            </a:fld>
            <a:endParaRPr lang="en-US"/>
          </a:p>
        </p:txBody>
      </p:sp>
    </p:spTree>
    <p:extLst>
      <p:ext uri="{BB962C8B-B14F-4D97-AF65-F5344CB8AC3E}">
        <p14:creationId xmlns:p14="http://schemas.microsoft.com/office/powerpoint/2010/main" val="2707370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14</a:t>
            </a:fld>
            <a:endParaRPr lang="en-US"/>
          </a:p>
        </p:txBody>
      </p:sp>
    </p:spTree>
    <p:extLst>
      <p:ext uri="{BB962C8B-B14F-4D97-AF65-F5344CB8AC3E}">
        <p14:creationId xmlns:p14="http://schemas.microsoft.com/office/powerpoint/2010/main" val="960750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15</a:t>
            </a:fld>
            <a:endParaRPr lang="en-US"/>
          </a:p>
        </p:txBody>
      </p:sp>
    </p:spTree>
    <p:extLst>
      <p:ext uri="{BB962C8B-B14F-4D97-AF65-F5344CB8AC3E}">
        <p14:creationId xmlns:p14="http://schemas.microsoft.com/office/powerpoint/2010/main" val="173579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16</a:t>
            </a:fld>
            <a:endParaRPr lang="en-US"/>
          </a:p>
        </p:txBody>
      </p:sp>
    </p:spTree>
    <p:extLst>
      <p:ext uri="{BB962C8B-B14F-4D97-AF65-F5344CB8AC3E}">
        <p14:creationId xmlns:p14="http://schemas.microsoft.com/office/powerpoint/2010/main" val="178035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17</a:t>
            </a:fld>
            <a:endParaRPr lang="en-US"/>
          </a:p>
        </p:txBody>
      </p:sp>
    </p:spTree>
    <p:extLst>
      <p:ext uri="{BB962C8B-B14F-4D97-AF65-F5344CB8AC3E}">
        <p14:creationId xmlns:p14="http://schemas.microsoft.com/office/powerpoint/2010/main" val="101465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18</a:t>
            </a:fld>
            <a:endParaRPr lang="en-US"/>
          </a:p>
        </p:txBody>
      </p:sp>
    </p:spTree>
    <p:extLst>
      <p:ext uri="{BB962C8B-B14F-4D97-AF65-F5344CB8AC3E}">
        <p14:creationId xmlns:p14="http://schemas.microsoft.com/office/powerpoint/2010/main" val="395762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19</a:t>
            </a:fld>
            <a:endParaRPr lang="en-US"/>
          </a:p>
        </p:txBody>
      </p:sp>
    </p:spTree>
    <p:extLst>
      <p:ext uri="{BB962C8B-B14F-4D97-AF65-F5344CB8AC3E}">
        <p14:creationId xmlns:p14="http://schemas.microsoft.com/office/powerpoint/2010/main" val="190416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20</a:t>
            </a:fld>
            <a:endParaRPr lang="en-US"/>
          </a:p>
        </p:txBody>
      </p:sp>
    </p:spTree>
    <p:extLst>
      <p:ext uri="{BB962C8B-B14F-4D97-AF65-F5344CB8AC3E}">
        <p14:creationId xmlns:p14="http://schemas.microsoft.com/office/powerpoint/2010/main" val="312324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a:t>
            </a:fld>
            <a:endParaRPr lang="en-US"/>
          </a:p>
        </p:txBody>
      </p:sp>
    </p:spTree>
    <p:extLst>
      <p:ext uri="{BB962C8B-B14F-4D97-AF65-F5344CB8AC3E}">
        <p14:creationId xmlns:p14="http://schemas.microsoft.com/office/powerpoint/2010/main" val="388620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21</a:t>
            </a:fld>
            <a:endParaRPr lang="en-US"/>
          </a:p>
        </p:txBody>
      </p:sp>
    </p:spTree>
    <p:extLst>
      <p:ext uri="{BB962C8B-B14F-4D97-AF65-F5344CB8AC3E}">
        <p14:creationId xmlns:p14="http://schemas.microsoft.com/office/powerpoint/2010/main" val="137389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22</a:t>
            </a:fld>
            <a:endParaRPr lang="en-US"/>
          </a:p>
        </p:txBody>
      </p:sp>
    </p:spTree>
    <p:extLst>
      <p:ext uri="{BB962C8B-B14F-4D97-AF65-F5344CB8AC3E}">
        <p14:creationId xmlns:p14="http://schemas.microsoft.com/office/powerpoint/2010/main" val="32795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23</a:t>
            </a:fld>
            <a:endParaRPr lang="en-US"/>
          </a:p>
        </p:txBody>
      </p:sp>
    </p:spTree>
    <p:extLst>
      <p:ext uri="{BB962C8B-B14F-4D97-AF65-F5344CB8AC3E}">
        <p14:creationId xmlns:p14="http://schemas.microsoft.com/office/powerpoint/2010/main" val="150729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24</a:t>
            </a:fld>
            <a:endParaRPr lang="en-US"/>
          </a:p>
        </p:txBody>
      </p:sp>
    </p:spTree>
    <p:extLst>
      <p:ext uri="{BB962C8B-B14F-4D97-AF65-F5344CB8AC3E}">
        <p14:creationId xmlns:p14="http://schemas.microsoft.com/office/powerpoint/2010/main" val="4098642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25</a:t>
            </a:fld>
            <a:endParaRPr lang="en-US"/>
          </a:p>
        </p:txBody>
      </p:sp>
    </p:spTree>
    <p:extLst>
      <p:ext uri="{BB962C8B-B14F-4D97-AF65-F5344CB8AC3E}">
        <p14:creationId xmlns:p14="http://schemas.microsoft.com/office/powerpoint/2010/main" val="491863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26</a:t>
            </a:fld>
            <a:endParaRPr lang="en-US"/>
          </a:p>
        </p:txBody>
      </p:sp>
    </p:spTree>
    <p:extLst>
      <p:ext uri="{BB962C8B-B14F-4D97-AF65-F5344CB8AC3E}">
        <p14:creationId xmlns:p14="http://schemas.microsoft.com/office/powerpoint/2010/main" val="2874633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27</a:t>
            </a:fld>
            <a:endParaRPr lang="en-US"/>
          </a:p>
        </p:txBody>
      </p:sp>
    </p:spTree>
    <p:extLst>
      <p:ext uri="{BB962C8B-B14F-4D97-AF65-F5344CB8AC3E}">
        <p14:creationId xmlns:p14="http://schemas.microsoft.com/office/powerpoint/2010/main" val="406829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28</a:t>
            </a:fld>
            <a:endParaRPr lang="en-US"/>
          </a:p>
        </p:txBody>
      </p:sp>
    </p:spTree>
    <p:extLst>
      <p:ext uri="{BB962C8B-B14F-4D97-AF65-F5344CB8AC3E}">
        <p14:creationId xmlns:p14="http://schemas.microsoft.com/office/powerpoint/2010/main" val="421228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29</a:t>
            </a:fld>
            <a:endParaRPr lang="en-US"/>
          </a:p>
        </p:txBody>
      </p:sp>
    </p:spTree>
    <p:extLst>
      <p:ext uri="{BB962C8B-B14F-4D97-AF65-F5344CB8AC3E}">
        <p14:creationId xmlns:p14="http://schemas.microsoft.com/office/powerpoint/2010/main" val="426509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30</a:t>
            </a:fld>
            <a:endParaRPr lang="en-US"/>
          </a:p>
        </p:txBody>
      </p:sp>
    </p:spTree>
    <p:extLst>
      <p:ext uri="{BB962C8B-B14F-4D97-AF65-F5344CB8AC3E}">
        <p14:creationId xmlns:p14="http://schemas.microsoft.com/office/powerpoint/2010/main" val="312264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a:t>
            </a:fld>
            <a:endParaRPr lang="en-US"/>
          </a:p>
        </p:txBody>
      </p:sp>
    </p:spTree>
    <p:extLst>
      <p:ext uri="{BB962C8B-B14F-4D97-AF65-F5344CB8AC3E}">
        <p14:creationId xmlns:p14="http://schemas.microsoft.com/office/powerpoint/2010/main" val="860635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31</a:t>
            </a:fld>
            <a:endParaRPr lang="en-US"/>
          </a:p>
        </p:txBody>
      </p:sp>
    </p:spTree>
    <p:extLst>
      <p:ext uri="{BB962C8B-B14F-4D97-AF65-F5344CB8AC3E}">
        <p14:creationId xmlns:p14="http://schemas.microsoft.com/office/powerpoint/2010/main" val="1489418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33</a:t>
            </a:fld>
            <a:endParaRPr lang="en-US"/>
          </a:p>
        </p:txBody>
      </p:sp>
    </p:spTree>
    <p:extLst>
      <p:ext uri="{BB962C8B-B14F-4D97-AF65-F5344CB8AC3E}">
        <p14:creationId xmlns:p14="http://schemas.microsoft.com/office/powerpoint/2010/main" val="2310292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34</a:t>
            </a:fld>
            <a:endParaRPr lang="en-US"/>
          </a:p>
        </p:txBody>
      </p:sp>
    </p:spTree>
    <p:extLst>
      <p:ext uri="{BB962C8B-B14F-4D97-AF65-F5344CB8AC3E}">
        <p14:creationId xmlns:p14="http://schemas.microsoft.com/office/powerpoint/2010/main" val="152850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35</a:t>
            </a:fld>
            <a:endParaRPr lang="en-US"/>
          </a:p>
        </p:txBody>
      </p:sp>
    </p:spTree>
    <p:extLst>
      <p:ext uri="{BB962C8B-B14F-4D97-AF65-F5344CB8AC3E}">
        <p14:creationId xmlns:p14="http://schemas.microsoft.com/office/powerpoint/2010/main" val="2659905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36</a:t>
            </a:fld>
            <a:endParaRPr lang="en-US"/>
          </a:p>
        </p:txBody>
      </p:sp>
    </p:spTree>
    <p:extLst>
      <p:ext uri="{BB962C8B-B14F-4D97-AF65-F5344CB8AC3E}">
        <p14:creationId xmlns:p14="http://schemas.microsoft.com/office/powerpoint/2010/main" val="22711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37</a:t>
            </a:fld>
            <a:endParaRPr lang="en-US"/>
          </a:p>
        </p:txBody>
      </p:sp>
    </p:spTree>
    <p:extLst>
      <p:ext uri="{BB962C8B-B14F-4D97-AF65-F5344CB8AC3E}">
        <p14:creationId xmlns:p14="http://schemas.microsoft.com/office/powerpoint/2010/main" val="38047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38</a:t>
            </a:fld>
            <a:endParaRPr lang="en-US"/>
          </a:p>
        </p:txBody>
      </p:sp>
    </p:spTree>
    <p:extLst>
      <p:ext uri="{BB962C8B-B14F-4D97-AF65-F5344CB8AC3E}">
        <p14:creationId xmlns:p14="http://schemas.microsoft.com/office/powerpoint/2010/main" val="724810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41</a:t>
            </a:fld>
            <a:endParaRPr lang="en-US"/>
          </a:p>
        </p:txBody>
      </p:sp>
    </p:spTree>
    <p:extLst>
      <p:ext uri="{BB962C8B-B14F-4D97-AF65-F5344CB8AC3E}">
        <p14:creationId xmlns:p14="http://schemas.microsoft.com/office/powerpoint/2010/main" val="3761781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42</a:t>
            </a:fld>
            <a:endParaRPr lang="en-US"/>
          </a:p>
        </p:txBody>
      </p:sp>
    </p:spTree>
    <p:extLst>
      <p:ext uri="{BB962C8B-B14F-4D97-AF65-F5344CB8AC3E}">
        <p14:creationId xmlns:p14="http://schemas.microsoft.com/office/powerpoint/2010/main" val="2801973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43</a:t>
            </a:fld>
            <a:endParaRPr lang="en-US"/>
          </a:p>
        </p:txBody>
      </p:sp>
    </p:spTree>
    <p:extLst>
      <p:ext uri="{BB962C8B-B14F-4D97-AF65-F5344CB8AC3E}">
        <p14:creationId xmlns:p14="http://schemas.microsoft.com/office/powerpoint/2010/main" val="411480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a:t>
            </a:fld>
            <a:endParaRPr lang="en-US"/>
          </a:p>
        </p:txBody>
      </p:sp>
    </p:spTree>
    <p:extLst>
      <p:ext uri="{BB962C8B-B14F-4D97-AF65-F5344CB8AC3E}">
        <p14:creationId xmlns:p14="http://schemas.microsoft.com/office/powerpoint/2010/main" val="3079516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44</a:t>
            </a:fld>
            <a:endParaRPr lang="en-US"/>
          </a:p>
        </p:txBody>
      </p:sp>
    </p:spTree>
    <p:extLst>
      <p:ext uri="{BB962C8B-B14F-4D97-AF65-F5344CB8AC3E}">
        <p14:creationId xmlns:p14="http://schemas.microsoft.com/office/powerpoint/2010/main" val="1980637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47</a:t>
            </a:fld>
            <a:endParaRPr lang="en-US"/>
          </a:p>
        </p:txBody>
      </p:sp>
    </p:spTree>
    <p:extLst>
      <p:ext uri="{BB962C8B-B14F-4D97-AF65-F5344CB8AC3E}">
        <p14:creationId xmlns:p14="http://schemas.microsoft.com/office/powerpoint/2010/main" val="143285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49</a:t>
            </a:fld>
            <a:endParaRPr lang="en-US"/>
          </a:p>
        </p:txBody>
      </p:sp>
    </p:spTree>
    <p:extLst>
      <p:ext uri="{BB962C8B-B14F-4D97-AF65-F5344CB8AC3E}">
        <p14:creationId xmlns:p14="http://schemas.microsoft.com/office/powerpoint/2010/main" val="422203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5</a:t>
            </a:fld>
            <a:endParaRPr lang="en-US"/>
          </a:p>
        </p:txBody>
      </p:sp>
    </p:spTree>
    <p:extLst>
      <p:ext uri="{BB962C8B-B14F-4D97-AF65-F5344CB8AC3E}">
        <p14:creationId xmlns:p14="http://schemas.microsoft.com/office/powerpoint/2010/main" val="272411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FA314D8-56FF-4702-A84B-E4699E53B9B4}" type="slidenum">
              <a:rPr lang="en-US" smtClean="0"/>
              <a:t>6</a:t>
            </a:fld>
            <a:endParaRPr lang="en-US"/>
          </a:p>
        </p:txBody>
      </p:sp>
    </p:spTree>
    <p:extLst>
      <p:ext uri="{BB962C8B-B14F-4D97-AF65-F5344CB8AC3E}">
        <p14:creationId xmlns:p14="http://schemas.microsoft.com/office/powerpoint/2010/main" val="308500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7</a:t>
            </a:fld>
            <a:endParaRPr lang="en-US"/>
          </a:p>
        </p:txBody>
      </p:sp>
    </p:spTree>
    <p:extLst>
      <p:ext uri="{BB962C8B-B14F-4D97-AF65-F5344CB8AC3E}">
        <p14:creationId xmlns:p14="http://schemas.microsoft.com/office/powerpoint/2010/main" val="120009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Times New Roman"/>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8</a:t>
            </a:fld>
            <a:endParaRPr lang="en-US"/>
          </a:p>
        </p:txBody>
      </p:sp>
    </p:spTree>
    <p:extLst>
      <p:ext uri="{BB962C8B-B14F-4D97-AF65-F5344CB8AC3E}">
        <p14:creationId xmlns:p14="http://schemas.microsoft.com/office/powerpoint/2010/main" val="148844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9</a:t>
            </a:fld>
            <a:endParaRPr lang="en-US"/>
          </a:p>
        </p:txBody>
      </p:sp>
    </p:spTree>
    <p:extLst>
      <p:ext uri="{BB962C8B-B14F-4D97-AF65-F5344CB8AC3E}">
        <p14:creationId xmlns:p14="http://schemas.microsoft.com/office/powerpoint/2010/main" val="2461541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66967"/>
            <a:ext cx="6858000" cy="1655762"/>
          </a:xfrm>
          <a:solidFill>
            <a:srgbClr val="FDB515"/>
          </a:solidFill>
        </p:spPr>
        <p:txBody>
          <a:bodyPr/>
          <a:lstStyle>
            <a:lvl1pPr marL="0" indent="0" algn="ctr">
              <a:buNone/>
              <a:defRPr sz="18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Rectangle 5"/>
          <p:cNvSpPr/>
          <p:nvPr userDrawn="1"/>
        </p:nvSpPr>
        <p:spPr>
          <a:xfrm>
            <a:off x="609600" y="1760803"/>
            <a:ext cx="5242560" cy="179011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7" name="Rectangle 6"/>
          <p:cNvSpPr/>
          <p:nvPr userDrawn="1"/>
        </p:nvSpPr>
        <p:spPr>
          <a:xfrm>
            <a:off x="609600" y="1524002"/>
            <a:ext cx="5242560" cy="1819275"/>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8" name="Text Placeholder 12"/>
          <p:cNvSpPr>
            <a:spLocks noGrp="1"/>
          </p:cNvSpPr>
          <p:nvPr>
            <p:ph type="body" sz="quarter" idx="12" hasCustomPrompt="1"/>
          </p:nvPr>
        </p:nvSpPr>
        <p:spPr>
          <a:xfrm>
            <a:off x="844276" y="1724480"/>
            <a:ext cx="4804049" cy="1475117"/>
          </a:xfrm>
          <a:solidFill>
            <a:srgbClr val="FDB515"/>
          </a:solidFill>
        </p:spPr>
        <p:txBody>
          <a:bodyPr>
            <a:normAutofit/>
          </a:bodyPr>
          <a:lstStyle>
            <a:lvl1pPr marL="0" indent="0" algn="ctr">
              <a:buNone/>
              <a:defRPr sz="4000">
                <a:solidFill>
                  <a:schemeClr val="bg1"/>
                </a:solidFill>
                <a:latin typeface="+mn-lt"/>
              </a:defRPr>
            </a:lvl1pPr>
          </a:lstStyle>
          <a:p>
            <a:pPr lvl="0"/>
            <a:r>
              <a:rPr lang="en-US"/>
              <a:t>CLICK TO ADD TITLE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2"/>
          <a:stretch/>
        </p:blipFill>
        <p:spPr>
          <a:xfrm>
            <a:off x="5852161" y="1519237"/>
            <a:ext cx="2891939" cy="1828800"/>
          </a:xfrm>
          <a:prstGeom prst="rect">
            <a:avLst/>
          </a:prstGeom>
        </p:spPr>
      </p:pic>
      <p:sp>
        <p:nvSpPr>
          <p:cNvPr id="11" name="TextBox 10"/>
          <p:cNvSpPr txBox="1"/>
          <p:nvPr userDrawn="1"/>
        </p:nvSpPr>
        <p:spPr>
          <a:xfrm>
            <a:off x="5881432" y="6327322"/>
            <a:ext cx="2937782" cy="369332"/>
          </a:xfrm>
          <a:prstGeom prst="rect">
            <a:avLst/>
          </a:prstGeom>
          <a:noFill/>
        </p:spPr>
        <p:txBody>
          <a:bodyPr wrap="square" rtlCol="0">
            <a:spAutoFit/>
          </a:bodyPr>
          <a:lstStyle/>
          <a:p>
            <a:pPr algn="r"/>
            <a:r>
              <a:rPr lang="en-US" sz="1800">
                <a:solidFill>
                  <a:schemeClr val="bg1">
                    <a:lumMod val="50000"/>
                  </a:schemeClr>
                </a:solidFill>
              </a:rPr>
              <a:t>cityoffortwayne.org/utilities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785614"/>
            <a:ext cx="1280160" cy="911040"/>
          </a:xfrm>
          <a:prstGeom prst="rect">
            <a:avLst/>
          </a:prstGeom>
        </p:spPr>
      </p:pic>
    </p:spTree>
    <p:extLst>
      <p:ext uri="{BB962C8B-B14F-4D97-AF65-F5344CB8AC3E}">
        <p14:creationId xmlns:p14="http://schemas.microsoft.com/office/powerpoint/2010/main" val="359276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7AD5B8A4-AE41-4E58-B6C3-3BFD1DD27C33}"/>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4216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1779813"/>
            <a:ext cx="1971675" cy="439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1779813"/>
            <a:ext cx="5800725" cy="43971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3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D9388FD-E534-4B69-9201-E0859DA03EE5}"/>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9195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676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2B5960C4-B810-4806-8005-664F1AE899BF}"/>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8110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CA707373-E728-4A84-A1F1-37CD636F5118}"/>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3066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F4BA4F4-A40A-4A2F-88C5-905468AADC30}"/>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844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4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738996"/>
            <a:ext cx="4629150" cy="412205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Placeholder 1">
            <a:extLst>
              <a:ext uri="{FF2B5EF4-FFF2-40B4-BE49-F238E27FC236}">
                <a16:creationId xmlns:a16="http://schemas.microsoft.com/office/drawing/2014/main" id="{88E312AD-DB93-4307-8530-618DFEF997FC}"/>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1577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1738996"/>
            <a:ext cx="4629150" cy="41220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38996"/>
            <a:ext cx="2949178" cy="41299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Placeholder 1">
            <a:extLst>
              <a:ext uri="{FF2B5EF4-FFF2-40B4-BE49-F238E27FC236}">
                <a16:creationId xmlns:a16="http://schemas.microsoft.com/office/drawing/2014/main" id="{736008D0-2C6D-4CAD-A3FF-FA9780AAA5B5}"/>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0135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61257" y="1340388"/>
            <a:ext cx="6702881" cy="305850"/>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261258" y="122464"/>
            <a:ext cx="6702880" cy="1297654"/>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64138" y="183515"/>
            <a:ext cx="2076935" cy="1280160"/>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9230" y="5921451"/>
            <a:ext cx="1097280" cy="780891"/>
          </a:xfrm>
          <a:prstGeom prst="rect">
            <a:avLst/>
          </a:prstGeom>
        </p:spPr>
      </p:pic>
      <p:sp>
        <p:nvSpPr>
          <p:cNvPr id="16" name="TextBox 15"/>
          <p:cNvSpPr txBox="1"/>
          <p:nvPr userDrawn="1"/>
        </p:nvSpPr>
        <p:spPr>
          <a:xfrm>
            <a:off x="5935438" y="6298563"/>
            <a:ext cx="2669721" cy="338554"/>
          </a:xfrm>
          <a:prstGeom prst="rect">
            <a:avLst/>
          </a:prstGeom>
          <a:noFill/>
        </p:spPr>
        <p:txBody>
          <a:bodyPr wrap="square" rtlCol="0">
            <a:spAutoFit/>
          </a:bodyPr>
          <a:lstStyle/>
          <a:p>
            <a:pPr algn="r"/>
            <a:r>
              <a:rPr lang="en-US" sz="1600">
                <a:solidFill>
                  <a:schemeClr val="bg1">
                    <a:lumMod val="50000"/>
                  </a:schemeClr>
                </a:solidFill>
              </a:rPr>
              <a:t>cityoffortwayne.org/utilities</a:t>
            </a:r>
          </a:p>
        </p:txBody>
      </p:sp>
    </p:spTree>
    <p:extLst>
      <p:ext uri="{BB962C8B-B14F-4D97-AF65-F5344CB8AC3E}">
        <p14:creationId xmlns:p14="http://schemas.microsoft.com/office/powerpoint/2010/main" val="109951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tilities.cityoffortwayne.org/education/catching-rain/bmp-inspection/"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mailto:stormwater@cityoffortwayne.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1B_53E3BD2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48_683BF878.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49_F1D499D4.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4A_7D660E9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4C_FCE8F70B.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microsoft.com/office/2018/10/relationships/comments" Target="../comments/modernComment_137_88E70CD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0.sv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0.sv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116_4EFE80C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17_D4CF3FF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microsoft.com/office/2018/10/relationships/comments" Target="../comments/modernComment_121_FC62995D.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12_8951BB7F.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hyperlink" Target="https://www.mdt.mt.gov/pubinvolve/stormwater/images/flows-goes.jpg"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mailto:Charlie.Cochran@cityoffortwayne.org" TargetMode="External"/><Relationship Id="rId2" Type="http://schemas.openxmlformats.org/officeDocument/2006/relationships/hyperlink" Target="mailto:stormwater@cityoffortwayne.org"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mailto:Hannah.Allen@cityoffortwayn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m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7B01857-18EF-4CD3-A9FD-E8D0406D9D7C}"/>
              </a:ext>
            </a:extLst>
          </p:cNvPr>
          <p:cNvSpPr>
            <a:spLocks noGrp="1"/>
          </p:cNvSpPr>
          <p:nvPr>
            <p:ph type="subTitle" idx="1"/>
          </p:nvPr>
        </p:nvSpPr>
        <p:spPr/>
        <p:txBody>
          <a:bodyPr vert="horz" lIns="91440" tIns="45720" rIns="91440" bIns="45720" rtlCol="0" anchor="t">
            <a:normAutofit/>
          </a:bodyPr>
          <a:lstStyle/>
          <a:p>
            <a:endParaRPr lang="en-US" dirty="0"/>
          </a:p>
          <a:p>
            <a:r>
              <a:rPr lang="en-US" dirty="0"/>
              <a:t>City Utilities</a:t>
            </a:r>
            <a:endParaRPr lang="en-US" dirty="0">
              <a:ea typeface="Calibri"/>
              <a:cs typeface="Calibri"/>
            </a:endParaRPr>
          </a:p>
          <a:p>
            <a:r>
              <a:rPr lang="en-US" dirty="0"/>
              <a:t>Fort Wayne, Indiana </a:t>
            </a:r>
            <a:endParaRPr lang="en-US" dirty="0">
              <a:ea typeface="Calibri"/>
              <a:cs typeface="Calibri"/>
            </a:endParaRPr>
          </a:p>
          <a:p>
            <a:r>
              <a:rPr lang="en-US" b="1" dirty="0"/>
              <a:t>GENERAL PUBLIC TRAINING</a:t>
            </a:r>
            <a:endParaRPr lang="en-US" b="1" dirty="0">
              <a:ea typeface="Calibri"/>
              <a:cs typeface="Calibri"/>
            </a:endParaRPr>
          </a:p>
        </p:txBody>
      </p:sp>
      <p:sp>
        <p:nvSpPr>
          <p:cNvPr id="5" name="Text Placeholder 4">
            <a:extLst>
              <a:ext uri="{FF2B5EF4-FFF2-40B4-BE49-F238E27FC236}">
                <a16:creationId xmlns:a16="http://schemas.microsoft.com/office/drawing/2014/main" id="{CCF0848D-A769-4035-9FE7-0A34C8C86E5B}"/>
              </a:ext>
            </a:extLst>
          </p:cNvPr>
          <p:cNvSpPr>
            <a:spLocks noGrp="1"/>
          </p:cNvSpPr>
          <p:nvPr>
            <p:ph type="body" sz="quarter" idx="12"/>
          </p:nvPr>
        </p:nvSpPr>
        <p:spPr/>
        <p:txBody>
          <a:bodyPr vert="horz" lIns="91440" tIns="45720" rIns="91440" bIns="45720" rtlCol="0" anchor="t">
            <a:normAutofit fontScale="85000" lnSpcReduction="20000"/>
          </a:bodyPr>
          <a:lstStyle/>
          <a:p>
            <a:r>
              <a:rPr lang="en-US" dirty="0"/>
              <a:t>City of Fort Wayne </a:t>
            </a:r>
          </a:p>
          <a:p>
            <a:r>
              <a:rPr lang="en-US" dirty="0"/>
              <a:t>Post Construction</a:t>
            </a:r>
          </a:p>
          <a:p>
            <a:r>
              <a:rPr lang="en-US" dirty="0"/>
              <a:t>BMP Program </a:t>
            </a:r>
          </a:p>
        </p:txBody>
      </p:sp>
    </p:spTree>
    <p:extLst>
      <p:ext uri="{BB962C8B-B14F-4D97-AF65-F5344CB8AC3E}">
        <p14:creationId xmlns:p14="http://schemas.microsoft.com/office/powerpoint/2010/main" val="365679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43EA00-2B24-1938-6730-3BCC3B0D4049}"/>
              </a:ext>
            </a:extLst>
          </p:cNvPr>
          <p:cNvSpPr>
            <a:spLocks noGrp="1"/>
          </p:cNvSpPr>
          <p:nvPr>
            <p:ph type="title"/>
          </p:nvPr>
        </p:nvSpPr>
        <p:spPr>
          <a:xfrm>
            <a:off x="391887" y="269424"/>
            <a:ext cx="6474278" cy="1068611"/>
          </a:xfrm>
        </p:spPr>
        <p:txBody>
          <a:bodyPr anchor="ctr">
            <a:normAutofit/>
          </a:bodyPr>
          <a:lstStyle/>
          <a:p>
            <a:r>
              <a:rPr lang="en-US"/>
              <a:t>Why should you care about BMPs?</a:t>
            </a:r>
          </a:p>
        </p:txBody>
      </p:sp>
      <p:sp>
        <p:nvSpPr>
          <p:cNvPr id="2" name="Content Placeholder 1">
            <a:extLst>
              <a:ext uri="{FF2B5EF4-FFF2-40B4-BE49-F238E27FC236}">
                <a16:creationId xmlns:a16="http://schemas.microsoft.com/office/drawing/2014/main" id="{DD695E4B-75E4-83E6-18EA-AF15BC6E7ED7}"/>
              </a:ext>
            </a:extLst>
          </p:cNvPr>
          <p:cNvSpPr>
            <a:spLocks noGrp="1"/>
          </p:cNvSpPr>
          <p:nvPr>
            <p:ph sz="half" idx="1"/>
          </p:nvPr>
        </p:nvSpPr>
        <p:spPr>
          <a:xfrm>
            <a:off x="628650" y="1825625"/>
            <a:ext cx="5354461" cy="4351338"/>
          </a:xfrm>
        </p:spPr>
        <p:txBody>
          <a:bodyPr vert="horz" lIns="91440" tIns="45720" rIns="91440" bIns="45720" rtlCol="0" anchor="t">
            <a:normAutofit/>
          </a:bodyPr>
          <a:lstStyle/>
          <a:p>
            <a:r>
              <a:rPr lang="en-US" sz="2400"/>
              <a:t>Your money is invested in your BMPs when you built (or bought) your BMP (or facility)</a:t>
            </a:r>
          </a:p>
          <a:p>
            <a:r>
              <a:rPr lang="en-US" sz="2400"/>
              <a:t>Organizations are legally responsible for the ongoing operation and maintenance of their BMPs </a:t>
            </a:r>
          </a:p>
          <a:p>
            <a:r>
              <a:rPr lang="en-US" sz="2400"/>
              <a:t>They can prevent flooding and erosion of properties</a:t>
            </a:r>
          </a:p>
          <a:p>
            <a:r>
              <a:rPr lang="en-US" sz="2400"/>
              <a:t>BMPs prevent the pollution of our rivers and water supply</a:t>
            </a:r>
          </a:p>
        </p:txBody>
      </p:sp>
      <p:pic>
        <p:nvPicPr>
          <p:cNvPr id="6" name="Picture 5" descr="A blue question mark on a white background.">
            <a:extLst>
              <a:ext uri="{FF2B5EF4-FFF2-40B4-BE49-F238E27FC236}">
                <a16:creationId xmlns:a16="http://schemas.microsoft.com/office/drawing/2014/main" id="{101907C3-54B8-940C-00E8-176E062B8FF2}"/>
              </a:ext>
            </a:extLst>
          </p:cNvPr>
          <p:cNvPicPr>
            <a:picLocks noChangeAspect="1"/>
          </p:cNvPicPr>
          <p:nvPr/>
        </p:nvPicPr>
        <p:blipFill>
          <a:blip r:embed="rId3"/>
          <a:stretch>
            <a:fillRect/>
          </a:stretch>
        </p:blipFill>
        <p:spPr>
          <a:xfrm>
            <a:off x="6247764" y="1994959"/>
            <a:ext cx="2267586" cy="3209218"/>
          </a:xfrm>
          <a:prstGeom prst="rect">
            <a:avLst/>
          </a:prstGeom>
          <a:noFill/>
        </p:spPr>
      </p:pic>
      <p:sp>
        <p:nvSpPr>
          <p:cNvPr id="4" name="Rectangle 1">
            <a:extLst>
              <a:ext uri="{FF2B5EF4-FFF2-40B4-BE49-F238E27FC236}">
                <a16:creationId xmlns:a16="http://schemas.microsoft.com/office/drawing/2014/main" id="{1C9F2BB5-9FCB-9CE2-EDB5-4B28D95EAADD}"/>
              </a:ext>
              <a:ext uri="{C183D7F6-B498-43B3-948B-1728B52AA6E4}">
                <adec:decorative xmlns:adec="http://schemas.microsoft.com/office/drawing/2017/decorative" val="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11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Your Post Construction BMPs</a:t>
            </a:r>
            <a:br>
              <a:rPr lang="en-US"/>
            </a:br>
            <a:r>
              <a:rPr lang="en-US"/>
              <a:t>What are they?</a:t>
            </a:r>
          </a:p>
        </p:txBody>
      </p:sp>
      <p:sp>
        <p:nvSpPr>
          <p:cNvPr id="3" name="Content Placeholder 2"/>
          <p:cNvSpPr>
            <a:spLocks noGrp="1"/>
          </p:cNvSpPr>
          <p:nvPr>
            <p:ph idx="1"/>
          </p:nvPr>
        </p:nvSpPr>
        <p:spPr>
          <a:xfrm>
            <a:off x="266700" y="1791677"/>
            <a:ext cx="4127444" cy="2025198"/>
          </a:xfrm>
        </p:spPr>
        <p:txBody>
          <a:bodyPr vert="horz" lIns="91440" tIns="45720" rIns="91440" bIns="45720" rtlCol="0" anchor="t">
            <a:normAutofit/>
          </a:bodyPr>
          <a:lstStyle/>
          <a:p>
            <a:endParaRPr lang="en-US"/>
          </a:p>
          <a:p>
            <a:r>
              <a:rPr lang="en-US">
                <a:cs typeface="Calibri" panose="020F0502020204030204"/>
              </a:rPr>
              <a:t>The goal of Post Construction BMPs is to prevent pollutant discharge by focusing on:</a:t>
            </a:r>
          </a:p>
          <a:p>
            <a:pPr lvl="1"/>
            <a:r>
              <a:rPr lang="en-US">
                <a:cs typeface="Calibri" panose="020F0502020204030204"/>
              </a:rPr>
              <a:t>Quantity of run-off </a:t>
            </a:r>
            <a:r>
              <a:rPr lang="en-US" sz="900">
                <a:cs typeface="Calibri"/>
              </a:rPr>
              <a:t> (flooding / sediment)</a:t>
            </a:r>
          </a:p>
          <a:p>
            <a:pPr lvl="1"/>
            <a:r>
              <a:rPr lang="en-US">
                <a:cs typeface="Calibri"/>
              </a:rPr>
              <a:t>Quality of run-off </a:t>
            </a:r>
            <a:r>
              <a:rPr lang="en-US" sz="900">
                <a:cs typeface="Calibri"/>
              </a:rPr>
              <a:t>(sediment / fuel / nutrients / other)</a:t>
            </a:r>
          </a:p>
          <a:p>
            <a:pPr marL="0" indent="0">
              <a:buNone/>
            </a:pPr>
            <a:endParaRPr lang="en-US">
              <a:cs typeface="Calibri"/>
            </a:endParaRPr>
          </a:p>
        </p:txBody>
      </p:sp>
      <p:sp>
        <p:nvSpPr>
          <p:cNvPr id="4" name="TextBox 3">
            <a:extLst>
              <a:ext uri="{FF2B5EF4-FFF2-40B4-BE49-F238E27FC236}">
                <a16:creationId xmlns:a16="http://schemas.microsoft.com/office/drawing/2014/main" id="{9BC89EF4-A0BA-D472-E9C0-77941BA53870}"/>
              </a:ext>
            </a:extLst>
          </p:cNvPr>
          <p:cNvSpPr txBox="1"/>
          <p:nvPr/>
        </p:nvSpPr>
        <p:spPr>
          <a:xfrm>
            <a:off x="391886" y="3823003"/>
            <a:ext cx="4356283" cy="2031325"/>
          </a:xfrm>
          <a:prstGeom prst="rect">
            <a:avLst/>
          </a:prstGeom>
          <a:noFill/>
        </p:spPr>
        <p:txBody>
          <a:bodyPr wrap="square">
            <a:spAutoFit/>
          </a:bodyPr>
          <a:lstStyle/>
          <a:p>
            <a:r>
              <a:rPr lang="en-US" u="sng">
                <a:solidFill>
                  <a:schemeClr val="accent3">
                    <a:lumMod val="60000"/>
                    <a:lumOff val="40000"/>
                  </a:schemeClr>
                </a:solidFill>
                <a:cs typeface="Calibri" panose="020F0502020204030204"/>
              </a:rPr>
              <a:t>Post Construction Measures</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After Construction, Long Term Facility Use</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Flood Protection</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Known Pollutants</a:t>
            </a:r>
          </a:p>
          <a:p>
            <a:pPr marL="1601788" indent="-225425"/>
            <a:r>
              <a:rPr lang="en-US" u="sng">
                <a:solidFill>
                  <a:schemeClr val="accent3">
                    <a:lumMod val="60000"/>
                    <a:lumOff val="40000"/>
                  </a:schemeClr>
                </a:solidFill>
                <a:cs typeface="Calibri" panose="020F0502020204030204"/>
              </a:rPr>
              <a:t>O&amp;M Manual</a:t>
            </a:r>
          </a:p>
          <a:p>
            <a:pPr marL="1601788" indent="-225425">
              <a:buFont typeface="Arial" panose="020B0604020202020204" pitchFamily="34" charset="0"/>
              <a:buChar char="•"/>
            </a:pPr>
            <a:r>
              <a:rPr lang="en-US">
                <a:solidFill>
                  <a:schemeClr val="accent3">
                    <a:lumMod val="60000"/>
                    <a:lumOff val="40000"/>
                  </a:schemeClr>
                </a:solidFill>
                <a:cs typeface="Calibri" panose="020F0502020204030204"/>
              </a:rPr>
              <a:t>How to Monitor </a:t>
            </a:r>
          </a:p>
          <a:p>
            <a:pPr marL="1601788" indent="-225425">
              <a:buFont typeface="Arial" panose="020B0604020202020204" pitchFamily="34" charset="0"/>
              <a:buChar char="•"/>
            </a:pPr>
            <a:r>
              <a:rPr lang="en-US">
                <a:solidFill>
                  <a:schemeClr val="accent3">
                    <a:lumMod val="60000"/>
                    <a:lumOff val="40000"/>
                  </a:schemeClr>
                </a:solidFill>
                <a:cs typeface="Calibri" panose="020F0502020204030204"/>
              </a:rPr>
              <a:t>How to Maintain</a:t>
            </a:r>
          </a:p>
        </p:txBody>
      </p:sp>
      <p:pic>
        <p:nvPicPr>
          <p:cNvPr id="13" name="Picture 12" descr="Picture of the cover of a Post-Construction SWPPP O &amp; M manual.">
            <a:extLst>
              <a:ext uri="{FF2B5EF4-FFF2-40B4-BE49-F238E27FC236}">
                <a16:creationId xmlns:a16="http://schemas.microsoft.com/office/drawing/2014/main" id="{FE2BC021-FAF5-6E4E-A3C0-D6BE08B48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56638">
            <a:off x="5597394" y="2235620"/>
            <a:ext cx="2735588" cy="3538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083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2577EE-F30B-7C73-83A3-CA9D4B151173}"/>
              </a:ext>
            </a:extLst>
          </p:cNvPr>
          <p:cNvPicPr>
            <a:picLocks noChangeAspect="1"/>
          </p:cNvPicPr>
          <p:nvPr/>
        </p:nvPicPr>
        <p:blipFill>
          <a:blip r:embed="rId2"/>
          <a:stretch>
            <a:fillRect/>
          </a:stretch>
        </p:blipFill>
        <p:spPr>
          <a:xfrm>
            <a:off x="5667022" y="1928240"/>
            <a:ext cx="3139061" cy="4066862"/>
          </a:xfrm>
          <a:prstGeom prst="rect">
            <a:avLst/>
          </a:prstGeom>
          <a:ln w="9525">
            <a:solidFill>
              <a:schemeClr val="tx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680DC711-96EC-680E-99F3-8A29A7302BD5}"/>
              </a:ext>
            </a:extLst>
          </p:cNvPr>
          <p:cNvSpPr>
            <a:spLocks noGrp="1"/>
          </p:cNvSpPr>
          <p:nvPr>
            <p:ph type="title"/>
          </p:nvPr>
        </p:nvSpPr>
        <p:spPr>
          <a:xfrm>
            <a:off x="391887" y="269424"/>
            <a:ext cx="6474278" cy="1068611"/>
          </a:xfrm>
        </p:spPr>
        <p:txBody>
          <a:bodyPr>
            <a:normAutofit/>
          </a:bodyPr>
          <a:lstStyle/>
          <a:p>
            <a:r>
              <a:rPr lang="en-US"/>
              <a:t>BMP Manual</a:t>
            </a:r>
          </a:p>
        </p:txBody>
      </p:sp>
      <p:sp>
        <p:nvSpPr>
          <p:cNvPr id="8" name="TextBox 7">
            <a:extLst>
              <a:ext uri="{FF2B5EF4-FFF2-40B4-BE49-F238E27FC236}">
                <a16:creationId xmlns:a16="http://schemas.microsoft.com/office/drawing/2014/main" id="{66D0C4D3-7DFA-1348-81B8-2B257DFCE11E}"/>
              </a:ext>
            </a:extLst>
          </p:cNvPr>
          <p:cNvSpPr txBox="1"/>
          <p:nvPr/>
        </p:nvSpPr>
        <p:spPr>
          <a:xfrm>
            <a:off x="-147060" y="1928240"/>
            <a:ext cx="5638855" cy="1969770"/>
          </a:xfrm>
          <a:prstGeom prst="rect">
            <a:avLst/>
          </a:prstGeom>
          <a:noFill/>
        </p:spPr>
        <p:txBody>
          <a:bodyPr wrap="square">
            <a:spAutoFit/>
          </a:bodyPr>
          <a:lstStyle/>
          <a:p>
            <a:pPr lvl="1"/>
            <a:r>
              <a:rPr lang="en-US" sz="2400"/>
              <a:t>Reference the </a:t>
            </a:r>
            <a:r>
              <a:rPr lang="en-US" sz="2400" b="1" i="1"/>
              <a:t>Property Owner’s Guide to Stormwater BMP Maintenance</a:t>
            </a:r>
            <a:r>
              <a:rPr lang="en-US" sz="2400" b="1"/>
              <a:t> </a:t>
            </a:r>
            <a:r>
              <a:rPr lang="en-US" sz="2400"/>
              <a:t>on the City of Fort Wayne Catching Rain website</a:t>
            </a:r>
          </a:p>
          <a:p>
            <a:pPr lvl="1"/>
            <a:r>
              <a:rPr lang="en-US" sz="1300">
                <a:hlinkClick r:id="rId3"/>
              </a:rPr>
              <a:t>https://utilities.cityoffortwayne.org/education/catching-rain/bmp-inspection/</a:t>
            </a:r>
            <a:endParaRPr lang="en-US" sz="1300"/>
          </a:p>
        </p:txBody>
      </p:sp>
      <p:pic>
        <p:nvPicPr>
          <p:cNvPr id="10" name="Picture 9">
            <a:extLst>
              <a:ext uri="{FF2B5EF4-FFF2-40B4-BE49-F238E27FC236}">
                <a16:creationId xmlns:a16="http://schemas.microsoft.com/office/drawing/2014/main" id="{69A53EFC-D8F2-51C7-EC9A-7FB77D8B4C8E}"/>
              </a:ext>
            </a:extLst>
          </p:cNvPr>
          <p:cNvPicPr>
            <a:picLocks noChangeAspect="1"/>
          </p:cNvPicPr>
          <p:nvPr/>
        </p:nvPicPr>
        <p:blipFill>
          <a:blip r:embed="rId4"/>
          <a:stretch>
            <a:fillRect/>
          </a:stretch>
        </p:blipFill>
        <p:spPr>
          <a:xfrm>
            <a:off x="2162164" y="4162850"/>
            <a:ext cx="1499479" cy="1473920"/>
          </a:xfrm>
          <a:prstGeom prst="rect">
            <a:avLst/>
          </a:prstGeom>
        </p:spPr>
      </p:pic>
    </p:spTree>
    <p:extLst>
      <p:ext uri="{BB962C8B-B14F-4D97-AF65-F5344CB8AC3E}">
        <p14:creationId xmlns:p14="http://schemas.microsoft.com/office/powerpoint/2010/main" val="246596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Proprietary BMP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t>Proprietary Best Management Practices (BMPs)</a:t>
            </a:r>
            <a:r>
              <a:rPr lang="en-US" sz="1100" dirty="0"/>
              <a:t> remove pollutants from</a:t>
            </a:r>
            <a:endParaRPr lang="en-US" sz="1100" dirty="0">
              <a:cs typeface="Calibri"/>
            </a:endParaRPr>
          </a:p>
          <a:p>
            <a:r>
              <a:rPr lang="en-US" sz="1100" dirty="0"/>
              <a:t>stormwater by guiding the runoff through a bed of media like sand, compost, </a:t>
            </a:r>
          </a:p>
          <a:p>
            <a:r>
              <a:rPr lang="en-US" sz="1100" dirty="0"/>
              <a:t>or organic material. These BMPs are “proprietary” because they can be </a:t>
            </a:r>
          </a:p>
          <a:p>
            <a:r>
              <a:rPr lang="en-US" sz="1100" dirty="0"/>
              <a:t>designed to remove specific pollutant(s). They can target suspended solids </a:t>
            </a:r>
          </a:p>
          <a:p>
            <a:r>
              <a:rPr lang="en-US" sz="1100" dirty="0"/>
              <a:t>and particles, or they can aim to remove dissolved pollutants. The details of </a:t>
            </a:r>
          </a:p>
          <a:p>
            <a:r>
              <a:rPr lang="en-US" sz="1100" dirty="0"/>
              <a:t>your proprietary BMP should be provided by the manufacturer. Proprietary </a:t>
            </a:r>
          </a:p>
          <a:p>
            <a:r>
              <a:rPr lang="en-US" sz="1100" dirty="0"/>
              <a:t>BMPs will manage about 1-inch of stormwater and drain quickly after a </a:t>
            </a:r>
          </a:p>
          <a:p>
            <a:r>
              <a:rPr lang="en-US" sz="1100" dirty="0"/>
              <a:t>storm. Proprietary BMPs will be located in stormwater  management </a:t>
            </a:r>
          </a:p>
          <a:p>
            <a:r>
              <a:rPr lang="en-US" sz="1100" dirty="0"/>
              <a:t>easements (SMEs), and will be easy to find using the ‘Catching Rain BMP’ </a:t>
            </a:r>
          </a:p>
          <a:p>
            <a:r>
              <a:rPr lang="en-US" sz="1100" dirty="0"/>
              <a:t>app and typing in your property address.</a:t>
            </a:r>
            <a:endParaRPr lang="en-US" sz="1100" dirty="0">
              <a:cs typeface="Calibri"/>
            </a:endParaRPr>
          </a:p>
          <a:p>
            <a:r>
              <a:rPr lang="en-US" sz="1100" dirty="0">
                <a:ea typeface="+mn-lt"/>
                <a:cs typeface="+mn-lt"/>
              </a:rPr>
              <a:t>Most proprietary BMPs will have five basic parts   Most of these parts will be underground or contained within a vault. This requires access through a manhole, observation well, or inlet/outlet structure. Because there are different types of proprietary BMPs, inspection and maintenance will require the use of an owner’s manual and specific information from the manufacturer. </a:t>
            </a:r>
            <a:endParaRPr lang="en-US" sz="1100" dirty="0">
              <a:cs typeface="Calibri"/>
            </a:endParaRPr>
          </a:p>
        </p:txBody>
      </p:sp>
      <p:pic>
        <p:nvPicPr>
          <p:cNvPr id="18" name="Picture 17" descr="Image outlining the benefits for proprietary BMPs which include removal fo specific pollutants, they take up less space than some other BMPs, they can fit in underground vaults, and they can be added to other BMPs.">
            <a:extLst>
              <a:ext uri="{FF2B5EF4-FFF2-40B4-BE49-F238E27FC236}">
                <a16:creationId xmlns:a16="http://schemas.microsoft.com/office/drawing/2014/main" id="{6C9600AF-C9BE-E57C-11D1-8ED5AAA6FD05}"/>
              </a:ext>
            </a:extLst>
          </p:cNvPr>
          <p:cNvPicPr>
            <a:picLocks noChangeAspect="1"/>
          </p:cNvPicPr>
          <p:nvPr/>
        </p:nvPicPr>
        <p:blipFill>
          <a:blip r:embed="rId3"/>
          <a:stretch>
            <a:fillRect/>
          </a:stretch>
        </p:blipFill>
        <p:spPr>
          <a:xfrm>
            <a:off x="4695145" y="1711100"/>
            <a:ext cx="2170339" cy="1500867"/>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1. </a:t>
            </a:r>
            <a:r>
              <a:rPr lang="en-US" sz="1100" b="1" dirty="0">
                <a:solidFill>
                  <a:schemeClr val="accent1"/>
                </a:solidFill>
              </a:rPr>
              <a:t>Inlet structures</a:t>
            </a:r>
            <a:r>
              <a:rPr lang="en-US" sz="1100" dirty="0"/>
              <a:t> let water flow into the BMP. </a:t>
            </a:r>
            <a:endParaRPr lang="en-US" sz="1100" dirty="0">
              <a:cs typeface="Calibri"/>
            </a:endParaRPr>
          </a:p>
          <a:p>
            <a:r>
              <a:rPr lang="en-US" sz="1100" dirty="0"/>
              <a:t>2. </a:t>
            </a:r>
            <a:r>
              <a:rPr lang="en-US" sz="1100" b="1" dirty="0">
                <a:solidFill>
                  <a:schemeClr val="accent1"/>
                </a:solidFill>
              </a:rPr>
              <a:t>Pretreatment</a:t>
            </a:r>
            <a:r>
              <a:rPr lang="en-US" sz="1100" dirty="0"/>
              <a:t> areas remove trash, debris, and dirt from </a:t>
            </a:r>
          </a:p>
          <a:p>
            <a:r>
              <a:rPr lang="en-US" sz="1100" dirty="0"/>
              <a:t>stormwater flowing in. This helps to prevent clogging of the main treatment area. </a:t>
            </a:r>
            <a:endParaRPr lang="en-US" sz="1100" dirty="0">
              <a:cs typeface="Calibri"/>
            </a:endParaRPr>
          </a:p>
          <a:p>
            <a:r>
              <a:rPr lang="en-US" sz="1100" dirty="0"/>
              <a:t>3. The </a:t>
            </a:r>
            <a:r>
              <a:rPr lang="en-US" sz="1100" b="1" dirty="0">
                <a:solidFill>
                  <a:schemeClr val="accent1"/>
                </a:solidFill>
              </a:rPr>
              <a:t>main treatment</a:t>
            </a:r>
            <a:r>
              <a:rPr lang="en-US" sz="1100" dirty="0"/>
              <a:t> area is where stormwater is collected, so </a:t>
            </a:r>
          </a:p>
          <a:p>
            <a:r>
              <a:rPr lang="en-US" sz="1100" dirty="0"/>
              <a:t>the water can be cleaned and drain at a controlled speed. </a:t>
            </a:r>
            <a:endParaRPr lang="en-US" sz="1100" dirty="0">
              <a:cs typeface="Calibri"/>
            </a:endParaRPr>
          </a:p>
          <a:p>
            <a:r>
              <a:rPr lang="en-US" sz="1100" dirty="0"/>
              <a:t>4. </a:t>
            </a:r>
            <a:r>
              <a:rPr lang="en-US" sz="1100" b="1" dirty="0">
                <a:solidFill>
                  <a:schemeClr val="accent1"/>
                </a:solidFill>
              </a:rPr>
              <a:t>Emergency overflows</a:t>
            </a:r>
            <a:r>
              <a:rPr lang="en-US" sz="1100" dirty="0"/>
              <a:t> let water escape and flow </a:t>
            </a:r>
            <a:r>
              <a:rPr lang="en-US" sz="1100" i="1" dirty="0"/>
              <a:t>around</a:t>
            </a:r>
            <a:r>
              <a:rPr lang="en-US" sz="1100" dirty="0"/>
              <a:t> the </a:t>
            </a:r>
            <a:endParaRPr lang="en-US" sz="1100" dirty="0">
              <a:cs typeface="Calibri"/>
            </a:endParaRPr>
          </a:p>
          <a:p>
            <a:r>
              <a:rPr lang="en-US" sz="1100" dirty="0"/>
              <a:t>BMP during intense or long storms, without flooding the </a:t>
            </a:r>
          </a:p>
          <a:p>
            <a:r>
              <a:rPr lang="en-US" sz="1100" dirty="0"/>
              <a:t>surrounding area. </a:t>
            </a:r>
            <a:endParaRPr lang="en-US" sz="1100" dirty="0">
              <a:cs typeface="Calibri"/>
            </a:endParaRPr>
          </a:p>
          <a:p>
            <a:r>
              <a:rPr lang="en-US" sz="1100" dirty="0"/>
              <a:t>5. The </a:t>
            </a:r>
            <a:r>
              <a:rPr lang="en-US" sz="1100" b="1" dirty="0">
                <a:solidFill>
                  <a:schemeClr val="accent1"/>
                </a:solidFill>
              </a:rPr>
              <a:t>outlet structure</a:t>
            </a:r>
            <a:r>
              <a:rPr lang="en-US" sz="1100" dirty="0"/>
              <a:t> lets the cleaner water exit the BMP. </a:t>
            </a:r>
            <a:endParaRPr lang="en-US" sz="1100" dirty="0">
              <a:cs typeface="Calibri"/>
            </a:endParaRPr>
          </a:p>
        </p:txBody>
      </p:sp>
      <p:pic>
        <p:nvPicPr>
          <p:cNvPr id="25" name="Picture 24" descr="Image of a proprietary BMP showing the inlet structure, pretreatment, main treatment, emergency overflow, and outlet structure.">
            <a:extLst>
              <a:ext uri="{FF2B5EF4-FFF2-40B4-BE49-F238E27FC236}">
                <a16:creationId xmlns:a16="http://schemas.microsoft.com/office/drawing/2014/main" id="{A3463E91-5321-089A-61F0-E2627EF65ED4}"/>
              </a:ext>
            </a:extLst>
          </p:cNvPr>
          <p:cNvPicPr>
            <a:picLocks noChangeAspect="1"/>
          </p:cNvPicPr>
          <p:nvPr/>
        </p:nvPicPr>
        <p:blipFill rotWithShape="1">
          <a:blip r:embed="rId4"/>
          <a:srcRect l="1770" t="3167" r="2434" b="14027"/>
          <a:stretch/>
        </p:blipFill>
        <p:spPr>
          <a:xfrm>
            <a:off x="4085328" y="4327862"/>
            <a:ext cx="2784370" cy="1633139"/>
          </a:xfrm>
          <a:prstGeom prst="rect">
            <a:avLst/>
          </a:prstGeom>
        </p:spPr>
      </p:pic>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dirty="0">
                <a:solidFill>
                  <a:schemeClr val="accent1"/>
                </a:solidFill>
              </a:rPr>
              <a:t>What Are My Responsibilities?</a:t>
            </a:r>
            <a:endParaRPr lang="en-US" sz="1000" dirty="0">
              <a:solidFill>
                <a:schemeClr val="accent1"/>
              </a:solidFill>
            </a:endParaRPr>
          </a:p>
          <a:p>
            <a:r>
              <a:rPr lang="en-US" sz="1000" dirty="0"/>
              <a:t>Ongoing protection, inspection, and maintenance is important to the function of your BMP. Here are a few things to keep in mind: </a:t>
            </a:r>
            <a:endParaRPr lang="en-US" sz="1000" dirty="0">
              <a:cs typeface="Calibri" panose="020F0502020204030204"/>
            </a:endParaRPr>
          </a:p>
          <a:p>
            <a:pPr marL="171450" indent="-171450">
              <a:buFont typeface="Wingdings"/>
              <a:buChar char="Ø"/>
            </a:pPr>
            <a:r>
              <a:rPr lang="en-US" sz="1000" dirty="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dirty="0">
              <a:cs typeface="Calibri"/>
            </a:endParaRPr>
          </a:p>
          <a:p>
            <a:pPr marL="171450" indent="-171450">
              <a:buFont typeface="Wingdings"/>
              <a:buChar char="Ø"/>
            </a:pPr>
            <a:r>
              <a:rPr lang="en-US" sz="1000" dirty="0"/>
              <a:t>You can choose to hire others (like a landscape company) to perform inspection and maintenance activities, but you are ultimately responsible for inspection and maintenance. </a:t>
            </a:r>
            <a:endParaRPr lang="en-US" sz="1000" dirty="0">
              <a:cs typeface="Calibri" panose="020F0502020204030204"/>
            </a:endParaRPr>
          </a:p>
          <a:p>
            <a:pPr marL="171450" indent="-171450">
              <a:buFont typeface="Wingdings"/>
              <a:buChar char="Ø"/>
            </a:pPr>
            <a:r>
              <a:rPr lang="en-US" sz="1000" dirty="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dirty="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31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Underground Detention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740710"/>
            <a:ext cx="674370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Underground Detention</a:t>
            </a:r>
            <a:r>
              <a:rPr lang="en-US" sz="1100">
                <a:ea typeface="+mn-lt"/>
                <a:cs typeface="+mn-lt"/>
              </a:rPr>
              <a:t> is a Best Management Practice (BMP) </a:t>
            </a:r>
            <a:endParaRPr lang="en-US">
              <a:ea typeface="+mn-lt"/>
              <a:cs typeface="+mn-lt"/>
            </a:endParaRPr>
          </a:p>
          <a:p>
            <a:r>
              <a:rPr lang="en-US" sz="1100">
                <a:ea typeface="+mn-lt"/>
                <a:cs typeface="+mn-lt"/>
              </a:rPr>
              <a:t>made of pipes and vaults that remove pollutants from </a:t>
            </a:r>
            <a:endParaRPr lang="en-US">
              <a:ea typeface="+mn-lt"/>
              <a:cs typeface="+mn-lt"/>
            </a:endParaRPr>
          </a:p>
          <a:p>
            <a:r>
              <a:rPr lang="en-US" sz="1100">
                <a:ea typeface="+mn-lt"/>
                <a:cs typeface="+mn-lt"/>
              </a:rPr>
              <a:t>stormwater by storing it underground for a short amount of </a:t>
            </a:r>
            <a:endParaRPr lang="en-US">
              <a:ea typeface="+mn-lt"/>
              <a:cs typeface="+mn-lt"/>
            </a:endParaRPr>
          </a:p>
          <a:p>
            <a:r>
              <a:rPr lang="en-US" sz="1100">
                <a:ea typeface="+mn-lt"/>
                <a:cs typeface="+mn-lt"/>
              </a:rPr>
              <a:t>time. The BMP lets the sediment (dirt) settle out of the water </a:t>
            </a:r>
            <a:endParaRPr lang="en-US">
              <a:ea typeface="+mn-lt"/>
              <a:cs typeface="+mn-lt"/>
            </a:endParaRPr>
          </a:p>
          <a:p>
            <a:r>
              <a:rPr lang="en-US" sz="1100">
                <a:ea typeface="+mn-lt"/>
                <a:cs typeface="+mn-lt"/>
              </a:rPr>
              <a:t>before it is slowly released. Underground detention is a good </a:t>
            </a:r>
            <a:endParaRPr lang="en-US">
              <a:ea typeface="+mn-lt"/>
              <a:cs typeface="+mn-lt"/>
            </a:endParaRPr>
          </a:p>
          <a:p>
            <a:r>
              <a:rPr lang="en-US" sz="1100">
                <a:ea typeface="+mn-lt"/>
                <a:cs typeface="+mn-lt"/>
              </a:rPr>
              <a:t>BMP to use when space is tight, and are commonly used under </a:t>
            </a:r>
            <a:endParaRPr lang="en-US">
              <a:ea typeface="+mn-lt"/>
              <a:cs typeface="+mn-lt"/>
            </a:endParaRPr>
          </a:p>
          <a:p>
            <a:r>
              <a:rPr lang="en-US" sz="1100">
                <a:ea typeface="+mn-lt"/>
                <a:cs typeface="+mn-lt"/>
              </a:rPr>
              <a:t>parking lots or under grassed areas in common spaces. This </a:t>
            </a:r>
            <a:endParaRPr lang="en-US">
              <a:ea typeface="+mn-lt"/>
              <a:cs typeface="+mn-lt"/>
            </a:endParaRPr>
          </a:p>
          <a:p>
            <a:r>
              <a:rPr lang="en-US" sz="1100">
                <a:ea typeface="+mn-lt"/>
                <a:cs typeface="+mn-lt"/>
              </a:rPr>
              <a:t>BMP is also good for flood control. Underground detention </a:t>
            </a:r>
            <a:endParaRPr lang="en-US">
              <a:ea typeface="+mn-lt"/>
              <a:cs typeface="+mn-lt"/>
            </a:endParaRPr>
          </a:p>
          <a:p>
            <a:r>
              <a:rPr lang="en-US" sz="1100">
                <a:ea typeface="+mn-lt"/>
                <a:cs typeface="+mn-lt"/>
              </a:rPr>
              <a:t>BMPs will manage about 1-inch of stormwater and store </a:t>
            </a:r>
            <a:endParaRPr lang="en-US">
              <a:ea typeface="+mn-lt"/>
              <a:cs typeface="+mn-lt"/>
            </a:endParaRPr>
          </a:p>
          <a:p>
            <a:r>
              <a:rPr lang="en-US" sz="1100">
                <a:ea typeface="+mn-lt"/>
                <a:cs typeface="+mn-lt"/>
              </a:rPr>
              <a:t>water for up to 48 hours.  Underground detention BMPs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underground detention BMP will have five basic parts (see the figure below). Most of these parts will be underground or contained within a vault, requiring access through a manhole. </a:t>
            </a:r>
            <a:endParaRPr lang="en-US"/>
          </a:p>
        </p:txBody>
      </p:sp>
      <p:pic>
        <p:nvPicPr>
          <p:cNvPr id="2" name="Picture 1" descr="Image outlining the benefits of underground detention which include that they clean pollutants from stormwater, can be used with other BMPs, and are good for sites with little space to spare.">
            <a:extLst>
              <a:ext uri="{FF2B5EF4-FFF2-40B4-BE49-F238E27FC236}">
                <a16:creationId xmlns:a16="http://schemas.microsoft.com/office/drawing/2014/main" id="{11645F2F-2DF8-1647-43BB-FE3614CB8241}"/>
              </a:ext>
            </a:extLst>
          </p:cNvPr>
          <p:cNvPicPr>
            <a:picLocks noChangeAspect="1"/>
          </p:cNvPicPr>
          <p:nvPr/>
        </p:nvPicPr>
        <p:blipFill>
          <a:blip r:embed="rId3"/>
          <a:stretch>
            <a:fillRect/>
          </a:stretch>
        </p:blipFill>
        <p:spPr>
          <a:xfrm>
            <a:off x="3927978" y="1797241"/>
            <a:ext cx="2897073" cy="1428832"/>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from </a:t>
            </a:r>
          </a:p>
          <a:p>
            <a:r>
              <a:rPr lang="en-US" sz="1100"/>
              <a:t>stormwater flowing in. This helps to 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collected, so </a:t>
            </a:r>
          </a:p>
          <a:p>
            <a:r>
              <a:rPr lang="en-US" sz="1100"/>
              <a:t>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r>
              <a:rPr lang="en-US" sz="1100" i="1"/>
              <a:t>around</a:t>
            </a:r>
            <a:r>
              <a:rPr lang="en-US" sz="1100"/>
              <a:t>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4" name="Picture 3" descr="Image showing an example underground detention system including the inlet structure, pretreament, main treatment, emergency overflow, and outlet structure.">
            <a:extLst>
              <a:ext uri="{FF2B5EF4-FFF2-40B4-BE49-F238E27FC236}">
                <a16:creationId xmlns:a16="http://schemas.microsoft.com/office/drawing/2014/main" id="{0A4A6F18-B219-1E5D-868C-A9B04B1AF458}"/>
              </a:ext>
            </a:extLst>
          </p:cNvPr>
          <p:cNvPicPr>
            <a:picLocks noChangeAspect="1"/>
          </p:cNvPicPr>
          <p:nvPr/>
        </p:nvPicPr>
        <p:blipFill>
          <a:blip r:embed="rId4"/>
          <a:stretch>
            <a:fillRect/>
          </a:stretch>
        </p:blipFill>
        <p:spPr>
          <a:xfrm>
            <a:off x="4038404" y="4317107"/>
            <a:ext cx="2795863" cy="1785034"/>
          </a:xfrm>
          <a:prstGeom prst="rect">
            <a:avLst/>
          </a:prstGeom>
        </p:spPr>
      </p:pic>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89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Catch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Catch Basins</a:t>
            </a:r>
            <a:r>
              <a:rPr lang="en-US" sz="1100">
                <a:ea typeface="+mn-lt"/>
                <a:cs typeface="+mn-lt"/>
              </a:rPr>
              <a:t> are Best Management Practices (BMPs) that remove trash, </a:t>
            </a:r>
            <a:endParaRPr lang="en-US">
              <a:ea typeface="+mn-lt"/>
              <a:cs typeface="+mn-lt"/>
            </a:endParaRPr>
          </a:p>
          <a:p>
            <a:r>
              <a:rPr lang="en-US" sz="1100">
                <a:ea typeface="+mn-lt"/>
                <a:cs typeface="+mn-lt"/>
              </a:rPr>
              <a:t>debris, and sediment from runoff directly at the storm drain.  Some </a:t>
            </a:r>
            <a:endParaRPr lang="en-US">
              <a:ea typeface="+mn-lt"/>
              <a:cs typeface="+mn-lt"/>
            </a:endParaRPr>
          </a:p>
          <a:p>
            <a:r>
              <a:rPr lang="en-US" sz="1100">
                <a:ea typeface="+mn-lt"/>
                <a:cs typeface="+mn-lt"/>
              </a:rPr>
              <a:t>catch basins can be built to absorb oils. These catch basins are usually </a:t>
            </a:r>
            <a:endParaRPr lang="en-US">
              <a:ea typeface="+mn-lt"/>
              <a:cs typeface="+mn-lt"/>
            </a:endParaRPr>
          </a:p>
          <a:p>
            <a:r>
              <a:rPr lang="en-US" sz="1100">
                <a:ea typeface="+mn-lt"/>
                <a:cs typeface="+mn-lt"/>
              </a:rPr>
              <a:t>installed underground or in a vault. They are best used in combination </a:t>
            </a:r>
            <a:endParaRPr lang="en-US">
              <a:ea typeface="+mn-lt"/>
              <a:cs typeface="+mn-lt"/>
            </a:endParaRPr>
          </a:p>
          <a:p>
            <a:r>
              <a:rPr lang="en-US" sz="1100">
                <a:ea typeface="+mn-lt"/>
                <a:cs typeface="+mn-lt"/>
              </a:rPr>
              <a:t>with other BMPs because they can reduce pollution before runoff gets </a:t>
            </a:r>
            <a:endParaRPr lang="en-US">
              <a:ea typeface="+mn-lt"/>
              <a:cs typeface="+mn-lt"/>
            </a:endParaRPr>
          </a:p>
          <a:p>
            <a:r>
              <a:rPr lang="en-US" sz="1100">
                <a:ea typeface="+mn-lt"/>
                <a:cs typeface="+mn-lt"/>
              </a:rPr>
              <a:t>downstream. A catch basin can have an insert installed in it to remove </a:t>
            </a:r>
            <a:endParaRPr lang="en-US">
              <a:ea typeface="+mn-lt"/>
              <a:cs typeface="+mn-lt"/>
            </a:endParaRPr>
          </a:p>
          <a:p>
            <a:r>
              <a:rPr lang="en-US" sz="1100">
                <a:ea typeface="+mn-lt"/>
                <a:cs typeface="+mn-lt"/>
              </a:rPr>
              <a:t>pollutants. Some catch basin inserts are designed to remove specific </a:t>
            </a:r>
            <a:endParaRPr lang="en-US">
              <a:ea typeface="+mn-lt"/>
              <a:cs typeface="+mn-lt"/>
            </a:endParaRPr>
          </a:p>
          <a:p>
            <a:r>
              <a:rPr lang="en-US" sz="1100">
                <a:ea typeface="+mn-lt"/>
                <a:cs typeface="+mn-lt"/>
              </a:rPr>
              <a:t>pollutants, like activated carbon, porous polymer, or treated cellulose. </a:t>
            </a:r>
            <a:endParaRPr lang="en-US">
              <a:ea typeface="+mn-lt"/>
              <a:cs typeface="+mn-lt"/>
            </a:endParaRPr>
          </a:p>
          <a:p>
            <a:r>
              <a:rPr lang="en-US" sz="1100">
                <a:ea typeface="+mn-lt"/>
                <a:cs typeface="+mn-lt"/>
              </a:rPr>
              <a:t>The details of your structure should be provided by the manufacturer.  </a:t>
            </a:r>
            <a:endParaRPr lang="en-US">
              <a:ea typeface="+mn-lt"/>
              <a:cs typeface="+mn-lt"/>
            </a:endParaRPr>
          </a:p>
          <a:p>
            <a:r>
              <a:rPr lang="en-US" sz="1100" err="1">
                <a:ea typeface="+mn-lt"/>
                <a:cs typeface="+mn-lt"/>
              </a:rPr>
              <a:t>Sumped</a:t>
            </a:r>
            <a:r>
              <a:rPr lang="en-US" sz="1100">
                <a:ea typeface="+mn-lt"/>
                <a:cs typeface="+mn-lt"/>
              </a:rPr>
              <a:t> structures will manage about 1-inch of stormwater and drain quickly after a storm. </a:t>
            </a:r>
            <a:r>
              <a:rPr lang="en-US" sz="1100" err="1">
                <a:ea typeface="+mn-lt"/>
                <a:cs typeface="+mn-lt"/>
              </a:rPr>
              <a:t>Sumped</a:t>
            </a:r>
            <a:r>
              <a:rPr lang="en-US" sz="1100">
                <a:ea typeface="+mn-lt"/>
                <a:cs typeface="+mn-lt"/>
              </a:rPr>
              <a:t> structures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a:t>
            </a:r>
            <a:r>
              <a:rPr lang="en-US" sz="1100" err="1">
                <a:ea typeface="+mn-lt"/>
                <a:cs typeface="+mn-lt"/>
              </a:rPr>
              <a:t>sumped</a:t>
            </a:r>
            <a:r>
              <a:rPr lang="en-US" sz="1100">
                <a:ea typeface="+mn-lt"/>
                <a:cs typeface="+mn-lt"/>
              </a:rPr>
              <a:t> structures will have five basic parts (see the figure below).  Most of these parts will be underground or contained within a vault. This requires access through a manhole, observation well, or inlet/outlet structure. Because there are different types of </a:t>
            </a:r>
            <a:r>
              <a:rPr lang="en-US" sz="1100" err="1">
                <a:ea typeface="+mn-lt"/>
                <a:cs typeface="+mn-lt"/>
              </a:rPr>
              <a:t>sumped</a:t>
            </a:r>
            <a:r>
              <a:rPr lang="en-US" sz="1100">
                <a:ea typeface="+mn-lt"/>
                <a:cs typeface="+mn-lt"/>
              </a:rPr>
              <a:t> structures, inspection and maintenance will require the use of an owner’s manual and specific information from the manufacturer.</a:t>
            </a:r>
            <a:endParaRPr lang="en-US"/>
          </a:p>
        </p:txBody>
      </p:sp>
      <p:pic>
        <p:nvPicPr>
          <p:cNvPr id="2" name="Picture 1" descr="Image outlining the benefits of catch basins which include that they are low cost, they require no addtional space as they go directly into existing storm drain, are easy to inspect and maintain, and they prevent organic and plant debris from entering the storm drain system.">
            <a:extLst>
              <a:ext uri="{FF2B5EF4-FFF2-40B4-BE49-F238E27FC236}">
                <a16:creationId xmlns:a16="http://schemas.microsoft.com/office/drawing/2014/main" id="{9DBB0C03-EB47-C462-A48D-E738A16B7AF3}"/>
              </a:ext>
            </a:extLst>
          </p:cNvPr>
          <p:cNvPicPr>
            <a:picLocks noChangeAspect="1"/>
          </p:cNvPicPr>
          <p:nvPr/>
        </p:nvPicPr>
        <p:blipFill>
          <a:blip r:embed="rId3"/>
          <a:stretch>
            <a:fillRect/>
          </a:stretch>
        </p:blipFill>
        <p:spPr>
          <a:xfrm>
            <a:off x="4474441" y="1717610"/>
            <a:ext cx="2396101" cy="1469366"/>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226846" y="4569131"/>
            <a:ext cx="424718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from  stormwater flowing in. This helps to 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collected, so 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r>
              <a:rPr lang="en-US" sz="1100" i="1"/>
              <a:t>around</a:t>
            </a:r>
            <a:r>
              <a:rPr lang="en-US" sz="1100"/>
              <a:t> the BMP during intense or long 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5" name="Picture 4" descr="Image of an example catch basin showing the pretreatment, inlet structure, main treatement, emergency overflow, and outlet structure.">
            <a:extLst>
              <a:ext uri="{FF2B5EF4-FFF2-40B4-BE49-F238E27FC236}">
                <a16:creationId xmlns:a16="http://schemas.microsoft.com/office/drawing/2014/main" id="{EE62BA23-80FC-F53B-7954-55D2A1C64DA6}"/>
              </a:ext>
            </a:extLst>
          </p:cNvPr>
          <p:cNvPicPr>
            <a:picLocks noChangeAspect="1"/>
          </p:cNvPicPr>
          <p:nvPr/>
        </p:nvPicPr>
        <p:blipFill>
          <a:blip r:embed="rId4"/>
          <a:stretch>
            <a:fillRect/>
          </a:stretch>
        </p:blipFill>
        <p:spPr>
          <a:xfrm>
            <a:off x="4321830" y="4490093"/>
            <a:ext cx="2559628" cy="1930270"/>
          </a:xfrm>
          <a:prstGeom prst="rect">
            <a:avLst/>
          </a:prstGeom>
        </p:spPr>
      </p:pic>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474346"/>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Tree>
    <p:extLst>
      <p:ext uri="{BB962C8B-B14F-4D97-AF65-F5344CB8AC3E}">
        <p14:creationId xmlns:p14="http://schemas.microsoft.com/office/powerpoint/2010/main" val="365654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Underground Infiltration Gallery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6721066"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Underground infiltration galleries (UIGs)</a:t>
            </a:r>
            <a:r>
              <a:rPr lang="en-US" sz="1100">
                <a:ea typeface="+mn-lt"/>
                <a:cs typeface="+mn-lt"/>
              </a:rPr>
              <a:t> are Best Management </a:t>
            </a:r>
            <a:endParaRPr lang="en-US">
              <a:ea typeface="+mn-lt"/>
              <a:cs typeface="+mn-lt"/>
            </a:endParaRPr>
          </a:p>
          <a:p>
            <a:r>
              <a:rPr lang="en-US" sz="1100">
                <a:ea typeface="+mn-lt"/>
                <a:cs typeface="+mn-lt"/>
              </a:rPr>
              <a:t>Practices (BMPs) that catch and hold stormwater runoff in a structure</a:t>
            </a:r>
            <a:endParaRPr lang="en-US">
              <a:ea typeface="+mn-lt"/>
              <a:cs typeface="+mn-lt"/>
            </a:endParaRPr>
          </a:p>
          <a:p>
            <a:r>
              <a:rPr lang="en-US" sz="1100">
                <a:ea typeface="+mn-lt"/>
                <a:cs typeface="+mn-lt"/>
              </a:rPr>
              <a:t> made of rock, stone, or clay. There, the stormwater soaks into the </a:t>
            </a:r>
            <a:endParaRPr lang="en-US">
              <a:ea typeface="+mn-lt"/>
              <a:cs typeface="+mn-lt"/>
            </a:endParaRPr>
          </a:p>
          <a:p>
            <a:r>
              <a:rPr lang="en-US" sz="1100">
                <a:ea typeface="+mn-lt"/>
                <a:cs typeface="+mn-lt"/>
              </a:rPr>
              <a:t>ground over a couple of days. Infiltration galleries will manage about </a:t>
            </a:r>
            <a:endParaRPr lang="en-US">
              <a:ea typeface="+mn-lt"/>
              <a:cs typeface="+mn-lt"/>
            </a:endParaRPr>
          </a:p>
          <a:p>
            <a:r>
              <a:rPr lang="en-US" sz="1100">
                <a:ea typeface="+mn-lt"/>
                <a:cs typeface="+mn-lt"/>
              </a:rPr>
              <a:t>1-inch of stormwater and should drain completely about 24 to 48 </a:t>
            </a:r>
            <a:endParaRPr lang="en-US">
              <a:ea typeface="+mn-lt"/>
              <a:cs typeface="+mn-lt"/>
            </a:endParaRPr>
          </a:p>
          <a:p>
            <a:r>
              <a:rPr lang="en-US" sz="1100">
                <a:ea typeface="+mn-lt"/>
                <a:cs typeface="+mn-lt"/>
              </a:rPr>
              <a:t>hours after a storm. Underground infiltration galleries will be located </a:t>
            </a:r>
            <a:endParaRPr lang="en-US">
              <a:ea typeface="+mn-lt"/>
              <a:cs typeface="+mn-lt"/>
            </a:endParaRPr>
          </a:p>
          <a:p>
            <a:r>
              <a:rPr lang="en-US" sz="1100">
                <a:ea typeface="+mn-lt"/>
                <a:cs typeface="+mn-lt"/>
              </a:rPr>
              <a:t>in stormwater management easements (SMEs) and will be easy to </a:t>
            </a:r>
            <a:endParaRPr lang="en-US">
              <a:ea typeface="+mn-lt"/>
              <a:cs typeface="+mn-lt"/>
            </a:endParaRPr>
          </a:p>
          <a:p>
            <a:r>
              <a:rPr lang="en-US" sz="1100">
                <a:ea typeface="+mn-lt"/>
                <a:cs typeface="+mn-lt"/>
              </a:rPr>
              <a:t>find using the ‘Catching Rain BMP’ app and typing in your property </a:t>
            </a:r>
            <a:endParaRPr lang="en-US">
              <a:ea typeface="+mn-lt"/>
              <a:cs typeface="+mn-lt"/>
            </a:endParaRPr>
          </a:p>
          <a:p>
            <a:r>
              <a:rPr lang="en-US" sz="1100">
                <a:ea typeface="+mn-lt"/>
                <a:cs typeface="+mn-lt"/>
              </a:rPr>
              <a:t>address. </a:t>
            </a:r>
            <a:endParaRPr lang="en-US">
              <a:cs typeface="Calibri"/>
            </a:endParaRPr>
          </a:p>
          <a:p>
            <a:r>
              <a:rPr lang="en-US" sz="1100">
                <a:ea typeface="+mn-lt"/>
                <a:cs typeface="+mn-lt"/>
              </a:rPr>
              <a:t>Most underground infiltration galleries will have five basic parts </a:t>
            </a:r>
            <a:endParaRPr lang="en-US">
              <a:ea typeface="+mn-lt"/>
              <a:cs typeface="+mn-lt"/>
            </a:endParaRPr>
          </a:p>
          <a:p>
            <a:r>
              <a:rPr lang="en-US" sz="1100">
                <a:ea typeface="+mn-lt"/>
                <a:cs typeface="+mn-lt"/>
              </a:rPr>
              <a:t>(see the figure below):</a:t>
            </a:r>
            <a:endParaRPr lang="en-US">
              <a:cs typeface="Calibri"/>
            </a:endParaRPr>
          </a:p>
        </p:txBody>
      </p:sp>
      <p:pic>
        <p:nvPicPr>
          <p:cNvPr id="2" name="Picture 1" descr="Image outlining the benefits of underground infiltration galleries including that they reduce the amount of stormwater runoff, remove dirt, trace materials, nutrients, bacteria and organic matter from water, allow infiltration upstream which may lower downstream stormwater control costs, recharge the groundwater supply, may decrease flooding, and create and interesting landscape.">
            <a:extLst>
              <a:ext uri="{FF2B5EF4-FFF2-40B4-BE49-F238E27FC236}">
                <a16:creationId xmlns:a16="http://schemas.microsoft.com/office/drawing/2014/main" id="{AA8F7F54-0B6A-44BD-7017-744582083E1C}"/>
              </a:ext>
            </a:extLst>
          </p:cNvPr>
          <p:cNvPicPr>
            <a:picLocks noChangeAspect="1"/>
          </p:cNvPicPr>
          <p:nvPr/>
        </p:nvPicPr>
        <p:blipFill>
          <a:blip r:embed="rId3"/>
          <a:stretch>
            <a:fillRect/>
          </a:stretch>
        </p:blipFill>
        <p:spPr>
          <a:xfrm>
            <a:off x="4297330" y="1731146"/>
            <a:ext cx="2571279" cy="1705730"/>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689151"/>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DD93F09-95E7-DE59-5DA4-EE58476FC281}"/>
              </a:ext>
            </a:extLst>
          </p:cNvPr>
          <p:cNvSpPr txBox="1"/>
          <p:nvPr/>
        </p:nvSpPr>
        <p:spPr>
          <a:xfrm>
            <a:off x="224882" y="3889561"/>
            <a:ext cx="42491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Pretreatment</a:t>
            </a:r>
            <a:r>
              <a:rPr lang="en-US" sz="1100">
                <a:solidFill>
                  <a:srgbClr val="000000"/>
                </a:solidFill>
              </a:rPr>
              <a:t> areas remove trash, debris, and </a:t>
            </a:r>
          </a:p>
          <a:p>
            <a:r>
              <a:rPr lang="en-US" sz="1100">
                <a:solidFill>
                  <a:srgbClr val="000000"/>
                </a:solidFill>
              </a:rPr>
              <a:t>dirt from stormwater flowing in. This helps to </a:t>
            </a:r>
          </a:p>
          <a:p>
            <a:r>
              <a:rPr lang="en-US" sz="1100">
                <a:solidFill>
                  <a:srgbClr val="000000"/>
                </a:solidFill>
              </a:rPr>
              <a:t>prevent clogging of the main treatment area. </a:t>
            </a:r>
            <a:endParaRPr lang="en-US" sz="1100">
              <a:solidFill>
                <a:srgbClr val="000000"/>
              </a:solidFill>
              <a:cs typeface="Calibri"/>
            </a:endParaRPr>
          </a:p>
          <a:p>
            <a:r>
              <a:rPr lang="en-US" sz="1100"/>
              <a:t>2.</a:t>
            </a:r>
            <a:r>
              <a:rPr lang="en-US" sz="1100" b="1">
                <a:solidFill>
                  <a:schemeClr val="accent1"/>
                </a:solidFill>
              </a:rPr>
              <a:t> Inlet structures</a:t>
            </a:r>
            <a:r>
              <a:rPr lang="en-US" sz="1100"/>
              <a:t> let water flow into the BMP. </a:t>
            </a:r>
            <a:endParaRPr lang="en-US" sz="1100">
              <a:cs typeface="Calibri"/>
            </a:endParaRPr>
          </a:p>
          <a:p>
            <a:r>
              <a:rPr lang="en-US" sz="1100"/>
              <a:t>3. The </a:t>
            </a:r>
            <a:r>
              <a:rPr lang="en-US" sz="1100" b="1">
                <a:solidFill>
                  <a:schemeClr val="accent1"/>
                </a:solidFill>
              </a:rPr>
              <a:t>main treatment</a:t>
            </a:r>
            <a:r>
              <a:rPr lang="en-US" sz="1100"/>
              <a:t> area is where stormwater </a:t>
            </a:r>
          </a:p>
          <a:p>
            <a:r>
              <a:rPr lang="en-US" sz="1100"/>
              <a:t>is collected, so the water can be cleaned and drain </a:t>
            </a:r>
          </a:p>
          <a:p>
            <a:r>
              <a:rPr lang="en-US" sz="1100"/>
              <a:t>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i="1"/>
              <a:t>around</a:t>
            </a:r>
            <a:r>
              <a:rPr lang="en-US" sz="1100"/>
              <a:t> the BMP during intense or long storms, </a:t>
            </a:r>
          </a:p>
          <a:p>
            <a:r>
              <a:rPr lang="en-US" sz="1100"/>
              <a:t>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a:t>
            </a:r>
          </a:p>
          <a:p>
            <a:r>
              <a:rPr lang="en-US" sz="1100"/>
              <a:t>the BMP. </a:t>
            </a:r>
            <a:endParaRPr lang="en-US" sz="1100">
              <a:cs typeface="Calibri"/>
            </a:endParaRPr>
          </a:p>
        </p:txBody>
      </p:sp>
      <p:pic>
        <p:nvPicPr>
          <p:cNvPr id="4" name="Picture 3" descr="Image showing an example underground infiltration gallery showing the pretreatment, inlet structure, main treatement, emergency overflow, and outlet structure.">
            <a:extLst>
              <a:ext uri="{FF2B5EF4-FFF2-40B4-BE49-F238E27FC236}">
                <a16:creationId xmlns:a16="http://schemas.microsoft.com/office/drawing/2014/main" id="{785A09CA-8D21-41FA-CD69-3DA8EB508EFD}"/>
              </a:ext>
            </a:extLst>
          </p:cNvPr>
          <p:cNvPicPr>
            <a:picLocks noChangeAspect="1"/>
          </p:cNvPicPr>
          <p:nvPr/>
        </p:nvPicPr>
        <p:blipFill>
          <a:blip r:embed="rId4"/>
          <a:stretch>
            <a:fillRect/>
          </a:stretch>
        </p:blipFill>
        <p:spPr>
          <a:xfrm>
            <a:off x="3233832" y="3963059"/>
            <a:ext cx="3634495" cy="1783722"/>
          </a:xfrm>
          <a:prstGeom prst="rect">
            <a:avLst/>
          </a:prstGeom>
        </p:spPr>
      </p:pic>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Tree>
    <p:extLst>
      <p:ext uri="{BB962C8B-B14F-4D97-AF65-F5344CB8AC3E}">
        <p14:creationId xmlns:p14="http://schemas.microsoft.com/office/powerpoint/2010/main" val="333729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Linear Systems - </a:t>
            </a:r>
            <a:br>
              <a:rPr lang="en-US" sz="2400">
                <a:cs typeface="Calibri"/>
              </a:rPr>
            </a:br>
            <a:r>
              <a:rPr lang="en-US">
                <a:cs typeface="Calibri"/>
              </a:rPr>
              <a:t>Vegetated Filter Strip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Vegetated Filter Strips</a:t>
            </a:r>
            <a:r>
              <a:rPr lang="en-US" sz="1100">
                <a:ea typeface="+mn-lt"/>
                <a:cs typeface="+mn-lt"/>
              </a:rPr>
              <a:t> are gently sloping Best Management </a:t>
            </a:r>
            <a:endParaRPr lang="en-US">
              <a:ea typeface="+mn-lt"/>
              <a:cs typeface="+mn-lt"/>
            </a:endParaRPr>
          </a:p>
          <a:p>
            <a:r>
              <a:rPr lang="en-US" sz="1100">
                <a:ea typeface="+mn-lt"/>
                <a:cs typeface="+mn-lt"/>
              </a:rPr>
              <a:t>Practices (BMPs) with densely vegetated areas of native </a:t>
            </a:r>
            <a:endParaRPr lang="en-US">
              <a:ea typeface="+mn-lt"/>
              <a:cs typeface="+mn-lt"/>
            </a:endParaRPr>
          </a:p>
          <a:p>
            <a:r>
              <a:rPr lang="en-US" sz="1100">
                <a:ea typeface="+mn-lt"/>
                <a:cs typeface="+mn-lt"/>
              </a:rPr>
              <a:t>plants. They slow down stormwater runoff and filter out </a:t>
            </a:r>
            <a:endParaRPr lang="en-US">
              <a:ea typeface="+mn-lt"/>
              <a:cs typeface="+mn-lt"/>
            </a:endParaRPr>
          </a:p>
          <a:p>
            <a:r>
              <a:rPr lang="en-US" sz="1100">
                <a:ea typeface="+mn-lt"/>
                <a:cs typeface="+mn-lt"/>
              </a:rPr>
              <a:t>pollutants by letting the water soak into the ground. They </a:t>
            </a:r>
            <a:endParaRPr lang="en-US">
              <a:ea typeface="+mn-lt"/>
              <a:cs typeface="+mn-lt"/>
            </a:endParaRPr>
          </a:p>
          <a:p>
            <a:r>
              <a:rPr lang="en-US" sz="1100">
                <a:ea typeface="+mn-lt"/>
                <a:cs typeface="+mn-lt"/>
              </a:rPr>
              <a:t>are usually installed as a pretreatment for another BMP. A </a:t>
            </a:r>
            <a:endParaRPr lang="en-US">
              <a:ea typeface="+mn-lt"/>
              <a:cs typeface="+mn-lt"/>
            </a:endParaRPr>
          </a:p>
          <a:p>
            <a:r>
              <a:rPr lang="en-US" sz="1100">
                <a:ea typeface="+mn-lt"/>
                <a:cs typeface="+mn-lt"/>
              </a:rPr>
              <a:t>vegetated filter strip will manage about 1-inch of about 24 </a:t>
            </a:r>
            <a:endParaRPr lang="en-US">
              <a:ea typeface="+mn-lt"/>
              <a:cs typeface="+mn-lt"/>
            </a:endParaRPr>
          </a:p>
          <a:p>
            <a:r>
              <a:rPr lang="en-US" sz="1100">
                <a:ea typeface="+mn-lt"/>
                <a:cs typeface="+mn-lt"/>
              </a:rPr>
              <a:t>hours after a storm.  Vegetated filter strips will be located </a:t>
            </a:r>
            <a:endParaRPr lang="en-US">
              <a:ea typeface="+mn-lt"/>
              <a:cs typeface="+mn-lt"/>
            </a:endParaRPr>
          </a:p>
          <a:p>
            <a:r>
              <a:rPr lang="en-US" sz="1100">
                <a:ea typeface="+mn-lt"/>
                <a:cs typeface="+mn-lt"/>
              </a:rPr>
              <a:t>in stormwater management easements (SMEs), and will be </a:t>
            </a:r>
            <a:endParaRPr lang="en-US">
              <a:ea typeface="+mn-lt"/>
              <a:cs typeface="+mn-lt"/>
            </a:endParaRPr>
          </a:p>
          <a:p>
            <a:r>
              <a:rPr lang="en-US" sz="1100">
                <a:ea typeface="+mn-lt"/>
                <a:cs typeface="+mn-lt"/>
              </a:rPr>
              <a:t>easy to find using the ‘Catching Rain BMP’ app and typing </a:t>
            </a:r>
            <a:endParaRPr lang="en-US">
              <a:ea typeface="+mn-lt"/>
              <a:cs typeface="+mn-lt"/>
            </a:endParaRPr>
          </a:p>
          <a:p>
            <a:r>
              <a:rPr lang="en-US" sz="1100">
                <a:ea typeface="+mn-lt"/>
                <a:cs typeface="+mn-lt"/>
              </a:rPr>
              <a:t>in your property address. </a:t>
            </a:r>
            <a:endParaRPr lang="en-US">
              <a:ea typeface="+mn-lt"/>
              <a:cs typeface="+mn-lt"/>
            </a:endParaRPr>
          </a:p>
          <a:p>
            <a:r>
              <a:rPr lang="en-US" sz="1100">
                <a:ea typeface="+mn-lt"/>
                <a:cs typeface="+mn-lt"/>
              </a:rPr>
              <a:t>Most vegetated filter strips will have five common </a:t>
            </a:r>
            <a:endParaRPr lang="en-US">
              <a:ea typeface="+mn-lt"/>
              <a:cs typeface="+mn-lt"/>
            </a:endParaRPr>
          </a:p>
          <a:p>
            <a:r>
              <a:rPr lang="en-US" sz="1100">
                <a:ea typeface="+mn-lt"/>
                <a:cs typeface="+mn-lt"/>
              </a:rPr>
              <a:t>components (see the figure below): </a:t>
            </a:r>
            <a:endParaRPr lang="en-US">
              <a:cs typeface="Calibri"/>
            </a:endParaRPr>
          </a:p>
        </p:txBody>
      </p:sp>
      <p:pic>
        <p:nvPicPr>
          <p:cNvPr id="4" name="Picture 3" descr="Image outlining the benefits of vegetated filter strips which include that they can be used as pretreatment for other BMPs, are easier to maintain than underground pipes, the water is cleaned by soaking into the ground, they reduce runoff volume, and slow water down, reducing erosion.">
            <a:extLst>
              <a:ext uri="{FF2B5EF4-FFF2-40B4-BE49-F238E27FC236}">
                <a16:creationId xmlns:a16="http://schemas.microsoft.com/office/drawing/2014/main" id="{BFA23CE2-A480-9C03-C9B7-88CA8C7ACC2E}"/>
              </a:ext>
            </a:extLst>
          </p:cNvPr>
          <p:cNvPicPr>
            <a:picLocks noChangeAspect="1"/>
          </p:cNvPicPr>
          <p:nvPr/>
        </p:nvPicPr>
        <p:blipFill>
          <a:blip r:embed="rId3"/>
          <a:stretch>
            <a:fillRect/>
          </a:stretch>
        </p:blipFill>
        <p:spPr>
          <a:xfrm>
            <a:off x="3756244" y="1712990"/>
            <a:ext cx="3117788" cy="1840118"/>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149436" y="3957462"/>
            <a:ext cx="42491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endParaRPr lang="en-US" sz="1100">
              <a:cs typeface="Calibri"/>
            </a:endParaRP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a:t>
            </a:r>
          </a:p>
          <a:p>
            <a:r>
              <a:rPr lang="en-US" sz="1100"/>
              <a:t>can be cleaned and drain at a controlled </a:t>
            </a:r>
          </a:p>
          <a:p>
            <a:r>
              <a:rPr lang="en-US" sz="1100"/>
              <a:t>speed. </a:t>
            </a:r>
            <a:endParaRPr lang="en-US" sz="1100">
              <a:cs typeface="Calibri"/>
            </a:endParaRPr>
          </a:p>
          <a:p>
            <a:r>
              <a:rPr lang="en-US" sz="1100"/>
              <a:t>4. </a:t>
            </a:r>
            <a:r>
              <a:rPr lang="en-US" sz="1100" b="1">
                <a:solidFill>
                  <a:schemeClr val="accent1"/>
                </a:solidFill>
              </a:rPr>
              <a:t>Emergency overflows</a:t>
            </a:r>
            <a:r>
              <a:rPr lang="en-US" sz="1100"/>
              <a:t> let water escape and </a:t>
            </a:r>
          </a:p>
          <a:p>
            <a:r>
              <a:rPr lang="en-US" sz="1100"/>
              <a:t>flow around the BMP during intense or long </a:t>
            </a:r>
          </a:p>
          <a:p>
            <a:r>
              <a:rPr lang="en-US" sz="1100"/>
              <a:t>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 name="Picture 1" descr="Image showing an example vegetated filter strip.">
            <a:extLst>
              <a:ext uri="{FF2B5EF4-FFF2-40B4-BE49-F238E27FC236}">
                <a16:creationId xmlns:a16="http://schemas.microsoft.com/office/drawing/2014/main" id="{F5EB6E7F-6B30-D81E-6DFE-CE80D48B2D16}"/>
              </a:ext>
            </a:extLst>
          </p:cNvPr>
          <p:cNvPicPr>
            <a:picLocks noChangeAspect="1"/>
          </p:cNvPicPr>
          <p:nvPr/>
        </p:nvPicPr>
        <p:blipFill>
          <a:blip r:embed="rId4"/>
          <a:stretch>
            <a:fillRect/>
          </a:stretch>
        </p:blipFill>
        <p:spPr>
          <a:xfrm>
            <a:off x="2648280" y="4032471"/>
            <a:ext cx="4224668" cy="2044763"/>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855132"/>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1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Linear Systems -</a:t>
            </a:r>
            <a:br>
              <a:rPr lang="en-US" sz="2400">
                <a:cs typeface="Calibri"/>
              </a:rPr>
            </a:br>
            <a:r>
              <a:rPr lang="en-US">
                <a:cs typeface="Calibri"/>
              </a:rPr>
              <a:t>Infiltration Trench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4186096"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Infiltration Trenches</a:t>
            </a:r>
            <a:r>
              <a:rPr lang="en-US" sz="1100">
                <a:ea typeface="+mn-lt"/>
                <a:cs typeface="+mn-lt"/>
              </a:rPr>
              <a:t> are Best Management Practices (BMPs) that capture stormwater and let it soak into the soil. These trenches are excavated and filled with stone. The stormwater gathers in the trench, flows through the stone, and pollutants are filtered out. Once filtered, the water goes back into the local stream or into the stormwater system. Some infiltration trenches are covered with topsoil and planted with grass. Infiltration trenches will manage about 1-inch of stormwater. They should drain completely about 6 to 72 hours after a storm. Infiltration trenches will be located in stormwater management easements (SMEs), and will be easy to find using the ‘Catching Rain BMP’ app and typing in your property address.</a:t>
            </a:r>
          </a:p>
          <a:p>
            <a:r>
              <a:rPr lang="en-US" sz="1100">
                <a:ea typeface="+mn-lt"/>
                <a:cs typeface="+mn-lt"/>
              </a:rPr>
              <a:t>Most infiltration trenches will have five basic parts (see the figure below): </a:t>
            </a:r>
            <a:endParaRPr lang="en-US"/>
          </a:p>
        </p:txBody>
      </p:sp>
      <p:pic>
        <p:nvPicPr>
          <p:cNvPr id="2" name="Picture 1" descr="Image outlining the benefits of infiltration trenches which include that they reduce stormwater runoff, remove dirt, trace materials, nutrients, bacteria and organic matter from water, allow infiltration upstream which may lower downstream stormwater control costs, recharge the groundwater, reduce flooding, and do not use too much space.">
            <a:extLst>
              <a:ext uri="{FF2B5EF4-FFF2-40B4-BE49-F238E27FC236}">
                <a16:creationId xmlns:a16="http://schemas.microsoft.com/office/drawing/2014/main" id="{4056B90C-4444-B4E1-3449-64E0A33AD747}"/>
              </a:ext>
            </a:extLst>
          </p:cNvPr>
          <p:cNvPicPr>
            <a:picLocks noChangeAspect="1"/>
          </p:cNvPicPr>
          <p:nvPr/>
        </p:nvPicPr>
        <p:blipFill>
          <a:blip r:embed="rId3"/>
          <a:stretch>
            <a:fillRect/>
          </a:stretch>
        </p:blipFill>
        <p:spPr>
          <a:xfrm>
            <a:off x="4470618" y="1711341"/>
            <a:ext cx="2398228" cy="2213102"/>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179615" y="4108351"/>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4" name="Picture 3" descr="Image showing an example infiltration trench highlighting the inlet structure, pretreatment, main treatment, emergency overflow, and outlet structure.">
            <a:extLst>
              <a:ext uri="{FF2B5EF4-FFF2-40B4-BE49-F238E27FC236}">
                <a16:creationId xmlns:a16="http://schemas.microsoft.com/office/drawing/2014/main" id="{C9B0A9C8-FE7C-83C0-2AC9-9CBDCE6347F4}"/>
              </a:ext>
            </a:extLst>
          </p:cNvPr>
          <p:cNvPicPr>
            <a:picLocks noChangeAspect="1"/>
          </p:cNvPicPr>
          <p:nvPr/>
        </p:nvPicPr>
        <p:blipFill>
          <a:blip r:embed="rId4"/>
          <a:stretch>
            <a:fillRect/>
          </a:stretch>
        </p:blipFill>
        <p:spPr>
          <a:xfrm>
            <a:off x="3627940" y="4111498"/>
            <a:ext cx="3185785" cy="1781081"/>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006022"/>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6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Linear Systems -</a:t>
            </a:r>
            <a:br>
              <a:rPr lang="en-US" sz="2400">
                <a:cs typeface="Calibri"/>
              </a:rPr>
            </a:br>
            <a:r>
              <a:rPr lang="en-US">
                <a:cs typeface="Calibri"/>
              </a:rPr>
              <a:t>Biofilter or Bioswale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Biofilters</a:t>
            </a:r>
            <a:r>
              <a:rPr lang="en-US" sz="1100">
                <a:ea typeface="+mn-lt"/>
                <a:cs typeface="+mn-lt"/>
              </a:rPr>
              <a:t> or </a:t>
            </a:r>
            <a:r>
              <a:rPr lang="en-US" sz="1100" b="1">
                <a:ea typeface="+mn-lt"/>
                <a:cs typeface="+mn-lt"/>
              </a:rPr>
              <a:t>Bioswales</a:t>
            </a:r>
            <a:r>
              <a:rPr lang="en-US" sz="1100">
                <a:ea typeface="+mn-lt"/>
                <a:cs typeface="+mn-lt"/>
              </a:rPr>
              <a:t> are Best Management Practices </a:t>
            </a:r>
            <a:endParaRPr lang="en-US">
              <a:ea typeface="+mn-lt"/>
              <a:cs typeface="+mn-lt"/>
            </a:endParaRPr>
          </a:p>
          <a:p>
            <a:r>
              <a:rPr lang="en-US" sz="1100">
                <a:ea typeface="+mn-lt"/>
                <a:cs typeface="+mn-lt"/>
              </a:rPr>
              <a:t>(BMPs) that clean pollutants from stormwater by letting </a:t>
            </a:r>
            <a:endParaRPr lang="en-US">
              <a:ea typeface="+mn-lt"/>
              <a:cs typeface="+mn-lt"/>
            </a:endParaRPr>
          </a:p>
          <a:p>
            <a:r>
              <a:rPr lang="en-US" sz="1100">
                <a:ea typeface="+mn-lt"/>
                <a:cs typeface="+mn-lt"/>
              </a:rPr>
              <a:t>the water soak into the ground. These BMPs are broad </a:t>
            </a:r>
            <a:endParaRPr lang="en-US">
              <a:ea typeface="+mn-lt"/>
              <a:cs typeface="+mn-lt"/>
            </a:endParaRPr>
          </a:p>
          <a:p>
            <a:r>
              <a:rPr lang="en-US" sz="1100">
                <a:ea typeface="+mn-lt"/>
                <a:cs typeface="+mn-lt"/>
              </a:rPr>
              <a:t>and shallow with thick, native grass. The bottom acts as </a:t>
            </a:r>
            <a:endParaRPr lang="en-US">
              <a:ea typeface="+mn-lt"/>
              <a:cs typeface="+mn-lt"/>
            </a:endParaRPr>
          </a:p>
          <a:p>
            <a:r>
              <a:rPr lang="en-US" sz="1100">
                <a:ea typeface="+mn-lt"/>
                <a:cs typeface="+mn-lt"/>
              </a:rPr>
              <a:t>a natural pipe that guides water from a road, parking lot, </a:t>
            </a:r>
            <a:endParaRPr lang="en-US">
              <a:ea typeface="+mn-lt"/>
              <a:cs typeface="+mn-lt"/>
            </a:endParaRPr>
          </a:p>
          <a:p>
            <a:r>
              <a:rPr lang="en-US" sz="1100">
                <a:ea typeface="+mn-lt"/>
                <a:cs typeface="+mn-lt"/>
              </a:rPr>
              <a:t>or other properties. When the water is in the swale, it can </a:t>
            </a:r>
            <a:endParaRPr lang="en-US">
              <a:ea typeface="+mn-lt"/>
              <a:cs typeface="+mn-lt"/>
            </a:endParaRPr>
          </a:p>
          <a:p>
            <a:r>
              <a:rPr lang="en-US" sz="1100">
                <a:ea typeface="+mn-lt"/>
                <a:cs typeface="+mn-lt"/>
              </a:rPr>
              <a:t>soak into the ground and pollutants can filter out. A </a:t>
            </a:r>
            <a:endParaRPr lang="en-US">
              <a:ea typeface="+mn-lt"/>
              <a:cs typeface="+mn-lt"/>
            </a:endParaRPr>
          </a:p>
          <a:p>
            <a:r>
              <a:rPr lang="en-US" sz="1100">
                <a:ea typeface="+mn-lt"/>
                <a:cs typeface="+mn-lt"/>
              </a:rPr>
              <a:t>biofilter or bioswale will manage about 1-inch of </a:t>
            </a:r>
            <a:endParaRPr lang="en-US">
              <a:ea typeface="+mn-lt"/>
              <a:cs typeface="+mn-lt"/>
            </a:endParaRPr>
          </a:p>
          <a:p>
            <a:r>
              <a:rPr lang="en-US" sz="1100">
                <a:ea typeface="+mn-lt"/>
                <a:cs typeface="+mn-lt"/>
              </a:rPr>
              <a:t>stormwater and should drain completely about 24 hours </a:t>
            </a:r>
            <a:endParaRPr lang="en-US">
              <a:ea typeface="+mn-lt"/>
              <a:cs typeface="+mn-lt"/>
            </a:endParaRPr>
          </a:p>
          <a:p>
            <a:r>
              <a:rPr lang="en-US" sz="1100">
                <a:ea typeface="+mn-lt"/>
                <a:cs typeface="+mn-lt"/>
              </a:rPr>
              <a:t>after a storm.  Biofilters or bioswales will be located in </a:t>
            </a:r>
            <a:endParaRPr lang="en-US">
              <a:ea typeface="+mn-lt"/>
              <a:cs typeface="+mn-lt"/>
            </a:endParaRPr>
          </a:p>
          <a:p>
            <a:r>
              <a:rPr lang="en-US" sz="1100">
                <a:ea typeface="+mn-lt"/>
                <a:cs typeface="+mn-lt"/>
              </a:rPr>
              <a:t>stormwater management easements (SMEs), and will be </a:t>
            </a:r>
            <a:endParaRPr lang="en-US">
              <a:ea typeface="+mn-lt"/>
              <a:cs typeface="+mn-lt"/>
            </a:endParaRPr>
          </a:p>
          <a:p>
            <a:r>
              <a:rPr lang="en-US" sz="1100">
                <a:ea typeface="+mn-lt"/>
                <a:cs typeface="+mn-lt"/>
              </a:rPr>
              <a:t>easy to find using the ‘Catching Rain BMP’ app and typing in your property address. </a:t>
            </a:r>
            <a:endParaRPr lang="en-US">
              <a:cs typeface="Calibri"/>
            </a:endParaRPr>
          </a:p>
          <a:p>
            <a:r>
              <a:rPr lang="en-US" sz="1100">
                <a:ea typeface="+mn-lt"/>
                <a:cs typeface="+mn-lt"/>
              </a:rPr>
              <a:t>Most biofilters or bioswales will have five common components (see the figure below): </a:t>
            </a:r>
            <a:endParaRPr lang="en-US">
              <a:ea typeface="+mn-lt"/>
              <a:cs typeface="+mn-lt"/>
            </a:endParaRPr>
          </a:p>
        </p:txBody>
      </p:sp>
      <p:pic>
        <p:nvPicPr>
          <p:cNvPr id="4" name="Picture 3" descr="Image outling the benefits of biofilters or bioswales which include that they are easier to maintain than underground pipes, water is cleaned by soaking into the ground, they reduce runoff, they slow water down, reducing erosioin, and create an interesting landscape.">
            <a:extLst>
              <a:ext uri="{FF2B5EF4-FFF2-40B4-BE49-F238E27FC236}">
                <a16:creationId xmlns:a16="http://schemas.microsoft.com/office/drawing/2014/main" id="{A6DFDCBD-17EC-6D73-937D-47DFE9498E29}"/>
              </a:ext>
            </a:extLst>
          </p:cNvPr>
          <p:cNvPicPr>
            <a:picLocks noChangeAspect="1"/>
          </p:cNvPicPr>
          <p:nvPr/>
        </p:nvPicPr>
        <p:blipFill>
          <a:blip r:embed="rId3"/>
          <a:stretch>
            <a:fillRect/>
          </a:stretch>
        </p:blipFill>
        <p:spPr>
          <a:xfrm>
            <a:off x="3680187" y="1684087"/>
            <a:ext cx="3202003" cy="1830025"/>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179615" y="4093263"/>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t>
            </a:r>
          </a:p>
          <a:p>
            <a:r>
              <a:rPr lang="en-US" sz="1100"/>
              <a:t>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without </a:t>
            </a:r>
          </a:p>
          <a:p>
            <a:r>
              <a:rPr lang="en-US" sz="1100"/>
              <a:t>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 name="Picture 1" descr="Image showing an example biofilter or bioswale highlighting the inlet structures, pretreatment, main treatment, emergency overflows, and outlet structure.">
            <a:extLst>
              <a:ext uri="{FF2B5EF4-FFF2-40B4-BE49-F238E27FC236}">
                <a16:creationId xmlns:a16="http://schemas.microsoft.com/office/drawing/2014/main" id="{37CF2DDD-781E-3B20-610F-817E1CEFEA56}"/>
              </a:ext>
            </a:extLst>
          </p:cNvPr>
          <p:cNvPicPr>
            <a:picLocks noChangeAspect="1"/>
          </p:cNvPicPr>
          <p:nvPr/>
        </p:nvPicPr>
        <p:blipFill>
          <a:blip r:embed="rId4"/>
          <a:stretch>
            <a:fillRect/>
          </a:stretch>
        </p:blipFill>
        <p:spPr>
          <a:xfrm>
            <a:off x="3491808" y="4092260"/>
            <a:ext cx="3375057" cy="2121341"/>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998478"/>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49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EDB4C58-40A7-FE19-7FD1-1752FE2312B8}"/>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17A21F7-A736-C460-0B67-615A33BEEAF4}"/>
              </a:ext>
            </a:extLst>
          </p:cNvPr>
          <p:cNvSpPr>
            <a:spLocks noGrp="1"/>
          </p:cNvSpPr>
          <p:nvPr>
            <p:ph type="title"/>
          </p:nvPr>
        </p:nvSpPr>
        <p:spPr>
          <a:xfrm>
            <a:off x="391887" y="-1068611"/>
            <a:ext cx="6474278" cy="1068611"/>
          </a:xfrm>
        </p:spPr>
        <p:txBody>
          <a:bodyPr vert="horz" lIns="91440" tIns="45720" rIns="91440" bIns="45720" rtlCol="0" anchor="b">
            <a:normAutofit/>
          </a:bodyPr>
          <a:lstStyle/>
          <a:p>
            <a:r>
              <a:rPr lang="en-US" dirty="0"/>
              <a:t>Public meeting notice</a:t>
            </a:r>
          </a:p>
        </p:txBody>
      </p:sp>
      <p:pic>
        <p:nvPicPr>
          <p:cNvPr id="6" name="Picture 5" descr="Letter advertising two public informational meetings regarding the BMP inspection program.">
            <a:extLst>
              <a:ext uri="{FF2B5EF4-FFF2-40B4-BE49-F238E27FC236}">
                <a16:creationId xmlns:a16="http://schemas.microsoft.com/office/drawing/2014/main" id="{6D178D7F-3349-3086-B5B6-EA89944C7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376">
            <a:off x="1920580" y="261414"/>
            <a:ext cx="5100706" cy="6596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04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Basin Systems - </a:t>
            </a:r>
            <a:br>
              <a:rPr lang="en-US" sz="2400">
                <a:cs typeface="Calibri"/>
              </a:rPr>
            </a:br>
            <a:r>
              <a:rPr lang="en-US">
                <a:cs typeface="Calibri"/>
              </a:rPr>
              <a:t>Bioretention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Bioretention</a:t>
            </a:r>
            <a:r>
              <a:rPr lang="en-US" sz="1100">
                <a:ea typeface="+mn-lt"/>
                <a:cs typeface="+mn-lt"/>
              </a:rPr>
              <a:t> is a Best Management Practice (BMP) that cleans </a:t>
            </a:r>
            <a:endParaRPr lang="en-US">
              <a:ea typeface="+mn-lt"/>
              <a:cs typeface="+mn-lt"/>
            </a:endParaRPr>
          </a:p>
          <a:p>
            <a:r>
              <a:rPr lang="en-US" sz="1100">
                <a:ea typeface="+mn-lt"/>
                <a:cs typeface="+mn-lt"/>
              </a:rPr>
              <a:t>pollution from stormwater. Bioretention areas are built as </a:t>
            </a:r>
            <a:endParaRPr lang="en-US">
              <a:ea typeface="+mn-lt"/>
              <a:cs typeface="+mn-lt"/>
            </a:endParaRPr>
          </a:p>
          <a:p>
            <a:r>
              <a:rPr lang="en-US" sz="1100">
                <a:ea typeface="+mn-lt"/>
                <a:cs typeface="+mn-lt"/>
              </a:rPr>
              <a:t>shallow, sunken areas that catch stormwater from surrounding </a:t>
            </a:r>
            <a:endParaRPr lang="en-US">
              <a:ea typeface="+mn-lt"/>
              <a:cs typeface="+mn-lt"/>
            </a:endParaRPr>
          </a:p>
          <a:p>
            <a:r>
              <a:rPr lang="en-US" sz="1100">
                <a:ea typeface="+mn-lt"/>
                <a:cs typeface="+mn-lt"/>
              </a:rPr>
              <a:t>property. The water soaks into the soil of the bioretention area. </a:t>
            </a:r>
            <a:endParaRPr lang="en-US">
              <a:ea typeface="+mn-lt"/>
              <a:cs typeface="+mn-lt"/>
            </a:endParaRPr>
          </a:p>
          <a:p>
            <a:r>
              <a:rPr lang="en-US" sz="1100">
                <a:ea typeface="+mn-lt"/>
                <a:cs typeface="+mn-lt"/>
              </a:rPr>
              <a:t>A common bioretention area will easily handle rainfall from </a:t>
            </a:r>
            <a:endParaRPr lang="en-US">
              <a:ea typeface="+mn-lt"/>
              <a:cs typeface="+mn-lt"/>
            </a:endParaRPr>
          </a:p>
          <a:p>
            <a:r>
              <a:rPr lang="en-US" sz="1100">
                <a:ea typeface="+mn-lt"/>
                <a:cs typeface="+mn-lt"/>
              </a:rPr>
              <a:t>small storms, and should drain completely 24-48 hours after a </a:t>
            </a:r>
            <a:endParaRPr lang="en-US">
              <a:ea typeface="+mn-lt"/>
              <a:cs typeface="+mn-lt"/>
            </a:endParaRPr>
          </a:p>
          <a:p>
            <a:r>
              <a:rPr lang="en-US" sz="1100">
                <a:ea typeface="+mn-lt"/>
                <a:cs typeface="+mn-lt"/>
              </a:rPr>
              <a:t>storm.  Bioretention is a great BMP to be used in median strips, </a:t>
            </a:r>
            <a:endParaRPr lang="en-US">
              <a:ea typeface="+mn-lt"/>
              <a:cs typeface="+mn-lt"/>
            </a:endParaRPr>
          </a:p>
          <a:p>
            <a:r>
              <a:rPr lang="en-US" sz="1100">
                <a:ea typeface="+mn-lt"/>
                <a:cs typeface="+mn-lt"/>
              </a:rPr>
              <a:t>parking lot islands, and landscaped swales. Bioretention areas </a:t>
            </a:r>
            <a:endParaRPr lang="en-US">
              <a:ea typeface="+mn-lt"/>
              <a:cs typeface="+mn-lt"/>
            </a:endParaRPr>
          </a:p>
          <a:p>
            <a:r>
              <a:rPr lang="en-US" sz="1100">
                <a:ea typeface="+mn-lt"/>
                <a:cs typeface="+mn-lt"/>
              </a:rPr>
              <a:t>will be located in stormwater management easements (SMEs), </a:t>
            </a:r>
            <a:endParaRPr lang="en-US">
              <a:ea typeface="+mn-lt"/>
              <a:cs typeface="+mn-lt"/>
            </a:endParaRPr>
          </a:p>
          <a:p>
            <a:r>
              <a:rPr lang="en-US" sz="1100">
                <a:ea typeface="+mn-lt"/>
                <a:cs typeface="+mn-lt"/>
              </a:rPr>
              <a:t>and will be easy to find using the ‘Catching Rain BMP’ app and </a:t>
            </a:r>
            <a:endParaRPr lang="en-US">
              <a:ea typeface="+mn-lt"/>
              <a:cs typeface="+mn-lt"/>
            </a:endParaRPr>
          </a:p>
          <a:p>
            <a:r>
              <a:rPr lang="en-US" sz="1100">
                <a:ea typeface="+mn-lt"/>
                <a:cs typeface="+mn-lt"/>
              </a:rPr>
              <a:t>typing in your property address. </a:t>
            </a:r>
            <a:endParaRPr lang="en-US">
              <a:ea typeface="+mn-lt"/>
              <a:cs typeface="+mn-lt"/>
            </a:endParaRPr>
          </a:p>
          <a:p>
            <a:r>
              <a:rPr lang="en-US" sz="1100">
                <a:ea typeface="+mn-lt"/>
                <a:cs typeface="+mn-lt"/>
              </a:rPr>
              <a:t>Most bioretention areas will have five basic parts (see the figure below): </a:t>
            </a:r>
            <a:endParaRPr lang="en-US">
              <a:ea typeface="+mn-lt"/>
              <a:cs typeface="+mn-lt"/>
            </a:endParaRPr>
          </a:p>
        </p:txBody>
      </p:sp>
      <p:pic>
        <p:nvPicPr>
          <p:cNvPr id="4" name="Picture 3" descr="Image outling the benefits of bioretention which include that it removes pollutants from stormwater, may reduce erosion in nearby streams, may decrease flooding, provide habitat for butterflies and birds, and creates an interesting landscape.">
            <a:extLst>
              <a:ext uri="{FF2B5EF4-FFF2-40B4-BE49-F238E27FC236}">
                <a16:creationId xmlns:a16="http://schemas.microsoft.com/office/drawing/2014/main" id="{ACE7B02C-FE48-66B9-566F-20F8F2CF9DEB}"/>
              </a:ext>
            </a:extLst>
          </p:cNvPr>
          <p:cNvPicPr>
            <a:picLocks noChangeAspect="1"/>
          </p:cNvPicPr>
          <p:nvPr/>
        </p:nvPicPr>
        <p:blipFill>
          <a:blip r:embed="rId3"/>
          <a:stretch>
            <a:fillRect/>
          </a:stretch>
        </p:blipFill>
        <p:spPr>
          <a:xfrm>
            <a:off x="3992153" y="1717046"/>
            <a:ext cx="2872307" cy="1749017"/>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224882" y="3919738"/>
            <a:ext cx="452829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a:t>
            </a:r>
          </a:p>
          <a:p>
            <a:r>
              <a:rPr lang="en-US" sz="1100"/>
              <a:t>the BMP. </a:t>
            </a:r>
            <a:endParaRPr lang="en-US" sz="1100">
              <a:cs typeface="Calibri"/>
            </a:endParaRPr>
          </a:p>
          <a:p>
            <a:r>
              <a:rPr lang="en-US" sz="1100"/>
              <a:t>2. </a:t>
            </a:r>
            <a:r>
              <a:rPr lang="en-US" sz="1100" b="1">
                <a:solidFill>
                  <a:schemeClr val="accent1"/>
                </a:solidFill>
              </a:rPr>
              <a:t>Pretreatment</a:t>
            </a:r>
            <a:r>
              <a:rPr lang="en-US" sz="1100"/>
              <a:t> areas remove trash, </a:t>
            </a:r>
          </a:p>
          <a:p>
            <a:r>
              <a:rPr lang="en-US" sz="1100"/>
              <a:t>debris, and dirt from stormwater </a:t>
            </a:r>
          </a:p>
          <a:p>
            <a:r>
              <a:rPr lang="en-US" sz="1100"/>
              <a:t>flowing in. This helps to prevent clogging </a:t>
            </a:r>
          </a:p>
          <a:p>
            <a:r>
              <a:rPr lang="en-US" sz="1100"/>
              <a:t>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 name="Picture 1" descr="Image showing an example of bioretention highlighting the inlet structures, pretreatment, main treatments, emergency overflows, and outlet structure.">
            <a:extLst>
              <a:ext uri="{FF2B5EF4-FFF2-40B4-BE49-F238E27FC236}">
                <a16:creationId xmlns:a16="http://schemas.microsoft.com/office/drawing/2014/main" id="{8BB74D67-F9AB-3ACB-C3DF-9CD23A2D369D}"/>
              </a:ext>
            </a:extLst>
          </p:cNvPr>
          <p:cNvPicPr>
            <a:picLocks noChangeAspect="1"/>
          </p:cNvPicPr>
          <p:nvPr/>
        </p:nvPicPr>
        <p:blipFill>
          <a:blip r:embed="rId4"/>
          <a:stretch>
            <a:fillRect/>
          </a:stretch>
        </p:blipFill>
        <p:spPr>
          <a:xfrm>
            <a:off x="2502150" y="3918547"/>
            <a:ext cx="4366035" cy="1948193"/>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824953"/>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36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Constructed Wetland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488774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Constructed Wetlands</a:t>
            </a:r>
            <a:r>
              <a:rPr lang="en-US" sz="1100">
                <a:ea typeface="+mn-lt"/>
                <a:cs typeface="+mn-lt"/>
              </a:rPr>
              <a:t> can act as Best Management Practices </a:t>
            </a:r>
            <a:endParaRPr lang="en-US">
              <a:ea typeface="+mn-lt"/>
              <a:cs typeface="+mn-lt"/>
            </a:endParaRPr>
          </a:p>
          <a:p>
            <a:r>
              <a:rPr lang="en-US" sz="1100">
                <a:ea typeface="+mn-lt"/>
                <a:cs typeface="+mn-lt"/>
              </a:rPr>
              <a:t>(BMPs) that catch stormwater runoff and let it go over about </a:t>
            </a:r>
            <a:endParaRPr lang="en-US">
              <a:ea typeface="+mn-lt"/>
              <a:cs typeface="+mn-lt"/>
            </a:endParaRPr>
          </a:p>
          <a:p>
            <a:r>
              <a:rPr lang="en-US" sz="1100">
                <a:ea typeface="+mn-lt"/>
                <a:cs typeface="+mn-lt"/>
              </a:rPr>
              <a:t>40 hours. Wetlands should be at least 18-inches deep and hold </a:t>
            </a:r>
            <a:endParaRPr lang="en-US">
              <a:ea typeface="+mn-lt"/>
              <a:cs typeface="+mn-lt"/>
            </a:endParaRPr>
          </a:p>
          <a:p>
            <a:r>
              <a:rPr lang="en-US" sz="1100">
                <a:ea typeface="+mn-lt"/>
                <a:cs typeface="+mn-lt"/>
              </a:rPr>
              <a:t>water. Constructed wetlands differ from a wet extended </a:t>
            </a:r>
            <a:endParaRPr lang="en-US">
              <a:ea typeface="+mn-lt"/>
              <a:cs typeface="+mn-lt"/>
            </a:endParaRPr>
          </a:p>
          <a:p>
            <a:r>
              <a:rPr lang="en-US" sz="1100">
                <a:ea typeface="+mn-lt"/>
                <a:cs typeface="+mn-lt"/>
              </a:rPr>
              <a:t>detention basin because it isn’t as deep. Plants in the wetland </a:t>
            </a:r>
            <a:endParaRPr lang="en-US">
              <a:ea typeface="+mn-lt"/>
              <a:cs typeface="+mn-lt"/>
            </a:endParaRPr>
          </a:p>
          <a:p>
            <a:r>
              <a:rPr lang="en-US" sz="1100">
                <a:ea typeface="+mn-lt"/>
                <a:cs typeface="+mn-lt"/>
              </a:rPr>
              <a:t>remove pollution from runoff by filtering the water through </a:t>
            </a:r>
            <a:endParaRPr lang="en-US">
              <a:ea typeface="+mn-lt"/>
              <a:cs typeface="+mn-lt"/>
            </a:endParaRPr>
          </a:p>
          <a:p>
            <a:r>
              <a:rPr lang="en-US" sz="1100">
                <a:ea typeface="+mn-lt"/>
                <a:cs typeface="+mn-lt"/>
              </a:rPr>
              <a:t>their roots. Wetlands let the stormwater settle, along with any </a:t>
            </a:r>
            <a:endParaRPr lang="en-US">
              <a:ea typeface="+mn-lt"/>
              <a:cs typeface="+mn-lt"/>
            </a:endParaRPr>
          </a:p>
          <a:p>
            <a:r>
              <a:rPr lang="en-US" sz="1100">
                <a:ea typeface="+mn-lt"/>
                <a:cs typeface="+mn-lt"/>
              </a:rPr>
              <a:t>pollution. This means that polluted water doesn’t make it to </a:t>
            </a:r>
            <a:endParaRPr lang="en-US">
              <a:ea typeface="+mn-lt"/>
              <a:cs typeface="+mn-lt"/>
            </a:endParaRPr>
          </a:p>
          <a:p>
            <a:r>
              <a:rPr lang="en-US" sz="1100">
                <a:ea typeface="+mn-lt"/>
                <a:cs typeface="+mn-lt"/>
              </a:rPr>
              <a:t>the storm drain or stream. Constructed wetlands will be located </a:t>
            </a:r>
            <a:endParaRPr lang="en-US">
              <a:ea typeface="+mn-lt"/>
              <a:cs typeface="+mn-lt"/>
            </a:endParaRPr>
          </a:p>
          <a:p>
            <a:r>
              <a:rPr lang="en-US" sz="1100">
                <a:ea typeface="+mn-lt"/>
                <a:cs typeface="+mn-lt"/>
              </a:rPr>
              <a:t>in stormwater management easements (SMEs), and will be easy </a:t>
            </a:r>
            <a:endParaRPr lang="en-US">
              <a:ea typeface="+mn-lt"/>
              <a:cs typeface="+mn-lt"/>
            </a:endParaRPr>
          </a:p>
          <a:p>
            <a:r>
              <a:rPr lang="en-US" sz="1100">
                <a:ea typeface="+mn-lt"/>
                <a:cs typeface="+mn-lt"/>
              </a:rPr>
              <a:t>to find using the ‘Catching Rain BMP’ app and typing in your </a:t>
            </a:r>
            <a:endParaRPr lang="en-US">
              <a:ea typeface="+mn-lt"/>
              <a:cs typeface="+mn-lt"/>
            </a:endParaRPr>
          </a:p>
          <a:p>
            <a:r>
              <a:rPr lang="en-US" sz="1100">
                <a:ea typeface="+mn-lt"/>
                <a:cs typeface="+mn-lt"/>
              </a:rPr>
              <a:t>property address. </a:t>
            </a:r>
            <a:endParaRPr lang="en-US">
              <a:ea typeface="+mn-lt"/>
              <a:cs typeface="+mn-lt"/>
            </a:endParaRPr>
          </a:p>
          <a:p>
            <a:r>
              <a:rPr lang="en-US" sz="1100">
                <a:ea typeface="+mn-lt"/>
                <a:cs typeface="+mn-lt"/>
              </a:rPr>
              <a:t>Most constructed wetlands will have five basic parts (see the figure below): </a:t>
            </a:r>
            <a:endParaRPr lang="en-US"/>
          </a:p>
        </p:txBody>
      </p:sp>
      <p:pic>
        <p:nvPicPr>
          <p:cNvPr id="4" name="Picture 3" descr="Image outlining the benefits of constructed wetlands which include that they remove pollutants from stormwater, control erosion, recharge groundwater, protect water downstream, provide a habitat for butterflies and birds, and create an interesting landscape.">
            <a:extLst>
              <a:ext uri="{FF2B5EF4-FFF2-40B4-BE49-F238E27FC236}">
                <a16:creationId xmlns:a16="http://schemas.microsoft.com/office/drawing/2014/main" id="{0BA90C20-697B-7F83-C430-D2BA902D3454}"/>
              </a:ext>
            </a:extLst>
          </p:cNvPr>
          <p:cNvPicPr>
            <a:picLocks noChangeAspect="1"/>
          </p:cNvPicPr>
          <p:nvPr/>
        </p:nvPicPr>
        <p:blipFill>
          <a:blip r:embed="rId3"/>
          <a:stretch>
            <a:fillRect/>
          </a:stretch>
        </p:blipFill>
        <p:spPr>
          <a:xfrm>
            <a:off x="4066797" y="1712756"/>
            <a:ext cx="2806009" cy="1953757"/>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224882" y="4078174"/>
            <a:ext cx="4249145" cy="1999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a:t>
            </a:r>
          </a:p>
          <a:p>
            <a:r>
              <a:rPr lang="en-US" sz="1100"/>
              <a:t>is collected, so the water can be cleaned and drain </a:t>
            </a:r>
          </a:p>
          <a:p>
            <a:r>
              <a:rPr lang="en-US" sz="1100"/>
              <a:t>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a:t>
            </a:r>
          </a:p>
          <a:p>
            <a:r>
              <a:rPr lang="en-US" sz="1100"/>
              <a:t>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 name="Picture 1" descr="Image showing an example of a constructed wetland highlighting the inlet structures, pretreatment, main treatment, emergency overflows, and outlet structure.">
            <a:extLst>
              <a:ext uri="{FF2B5EF4-FFF2-40B4-BE49-F238E27FC236}">
                <a16:creationId xmlns:a16="http://schemas.microsoft.com/office/drawing/2014/main" id="{06EFFDC2-AC01-7E61-5FF6-1A97B98A1A5E}"/>
              </a:ext>
            </a:extLst>
          </p:cNvPr>
          <p:cNvPicPr>
            <a:picLocks noChangeAspect="1"/>
          </p:cNvPicPr>
          <p:nvPr/>
        </p:nvPicPr>
        <p:blipFill>
          <a:blip r:embed="rId4"/>
          <a:stretch>
            <a:fillRect/>
          </a:stretch>
        </p:blipFill>
        <p:spPr>
          <a:xfrm>
            <a:off x="3124576" y="4138423"/>
            <a:ext cx="3822827" cy="1878124"/>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990933"/>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3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Wet Extended Detention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Wet Extended Detention Basins</a:t>
            </a:r>
            <a:r>
              <a:rPr lang="en-US" sz="1100">
                <a:ea typeface="+mn-lt"/>
                <a:cs typeface="+mn-lt"/>
              </a:rPr>
              <a:t> are Best Management </a:t>
            </a:r>
            <a:endParaRPr lang="en-US">
              <a:ea typeface="+mn-lt"/>
              <a:cs typeface="+mn-lt"/>
            </a:endParaRPr>
          </a:p>
          <a:p>
            <a:r>
              <a:rPr lang="en-US" sz="1100">
                <a:ea typeface="+mn-lt"/>
                <a:cs typeface="+mn-lt"/>
              </a:rPr>
              <a:t>Practices (BMPs) that removes pollutants from </a:t>
            </a:r>
            <a:endParaRPr lang="en-US">
              <a:ea typeface="+mn-lt"/>
              <a:cs typeface="+mn-lt"/>
            </a:endParaRPr>
          </a:p>
          <a:p>
            <a:r>
              <a:rPr lang="en-US" sz="1100">
                <a:ea typeface="+mn-lt"/>
                <a:cs typeface="+mn-lt"/>
              </a:rPr>
              <a:t>stormwater by storing it in a basin for a short amount </a:t>
            </a:r>
            <a:endParaRPr lang="en-US">
              <a:ea typeface="+mn-lt"/>
              <a:cs typeface="+mn-lt"/>
            </a:endParaRPr>
          </a:p>
          <a:p>
            <a:r>
              <a:rPr lang="en-US" sz="1100">
                <a:ea typeface="+mn-lt"/>
                <a:cs typeface="+mn-lt"/>
              </a:rPr>
              <a:t>of time. The detention basin lets the sediment (dirt) </a:t>
            </a:r>
            <a:endParaRPr lang="en-US">
              <a:ea typeface="+mn-lt"/>
              <a:cs typeface="+mn-lt"/>
            </a:endParaRPr>
          </a:p>
          <a:p>
            <a:r>
              <a:rPr lang="en-US" sz="1100">
                <a:ea typeface="+mn-lt"/>
                <a:cs typeface="+mn-lt"/>
              </a:rPr>
              <a:t>settle out of the water before it is released. Plants in a </a:t>
            </a:r>
            <a:endParaRPr lang="en-US">
              <a:ea typeface="+mn-lt"/>
              <a:cs typeface="+mn-lt"/>
            </a:endParaRPr>
          </a:p>
          <a:p>
            <a:r>
              <a:rPr lang="en-US" sz="1100">
                <a:ea typeface="+mn-lt"/>
                <a:cs typeface="+mn-lt"/>
              </a:rPr>
              <a:t>wet extended detention basin remove pollutants </a:t>
            </a:r>
            <a:endParaRPr lang="en-US">
              <a:ea typeface="+mn-lt"/>
              <a:cs typeface="+mn-lt"/>
            </a:endParaRPr>
          </a:p>
          <a:p>
            <a:r>
              <a:rPr lang="en-US" sz="1100">
                <a:ea typeface="+mn-lt"/>
                <a:cs typeface="+mn-lt"/>
              </a:rPr>
              <a:t>through their roots and leaves. This BMP is also good </a:t>
            </a:r>
            <a:endParaRPr lang="en-US">
              <a:ea typeface="+mn-lt"/>
              <a:cs typeface="+mn-lt"/>
            </a:endParaRPr>
          </a:p>
          <a:p>
            <a:r>
              <a:rPr lang="en-US" sz="1100">
                <a:ea typeface="+mn-lt"/>
                <a:cs typeface="+mn-lt"/>
              </a:rPr>
              <a:t>for flood control. Wet extended detention basins will </a:t>
            </a:r>
            <a:endParaRPr lang="en-US">
              <a:ea typeface="+mn-lt"/>
              <a:cs typeface="+mn-lt"/>
            </a:endParaRPr>
          </a:p>
          <a:p>
            <a:r>
              <a:rPr lang="en-US" sz="1100">
                <a:ea typeface="+mn-lt"/>
                <a:cs typeface="+mn-lt"/>
              </a:rPr>
              <a:t>have a permanent pool of water. Wet extended </a:t>
            </a:r>
            <a:endParaRPr lang="en-US">
              <a:ea typeface="+mn-lt"/>
              <a:cs typeface="+mn-lt"/>
            </a:endParaRPr>
          </a:p>
          <a:p>
            <a:r>
              <a:rPr lang="en-US" sz="1100">
                <a:ea typeface="+mn-lt"/>
                <a:cs typeface="+mn-lt"/>
              </a:rPr>
              <a:t>detention basins will manage about 1-inch of </a:t>
            </a:r>
            <a:endParaRPr lang="en-US">
              <a:ea typeface="+mn-lt"/>
              <a:cs typeface="+mn-lt"/>
            </a:endParaRPr>
          </a:p>
          <a:p>
            <a:r>
              <a:rPr lang="en-US" sz="1100">
                <a:ea typeface="+mn-lt"/>
                <a:cs typeface="+mn-lt"/>
              </a:rPr>
              <a:t>stormwater and store water for up to 48 hours.  Wet extended detention basins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wet extended detention basins will have five basic parts (see the figure below): </a:t>
            </a:r>
            <a:endParaRPr lang="en-US">
              <a:ea typeface="+mn-lt"/>
              <a:cs typeface="+mn-lt"/>
            </a:endParaRPr>
          </a:p>
        </p:txBody>
      </p:sp>
      <p:pic>
        <p:nvPicPr>
          <p:cNvPr id="4" name="Picture 3" descr="Image outlining the benefits of wet extended detention basins which include that they clean pollutants from stormwater, reduce erosion, provide a habitat for butterflies and birds, create an interesting landscape, and are good for large stream areas.">
            <a:extLst>
              <a:ext uri="{FF2B5EF4-FFF2-40B4-BE49-F238E27FC236}">
                <a16:creationId xmlns:a16="http://schemas.microsoft.com/office/drawing/2014/main" id="{E796AED7-E4A5-B66B-808E-72EFF1A35419}"/>
              </a:ext>
            </a:extLst>
          </p:cNvPr>
          <p:cNvPicPr>
            <a:picLocks noChangeAspect="1"/>
          </p:cNvPicPr>
          <p:nvPr/>
        </p:nvPicPr>
        <p:blipFill>
          <a:blip r:embed="rId3"/>
          <a:stretch>
            <a:fillRect/>
          </a:stretch>
        </p:blipFill>
        <p:spPr>
          <a:xfrm>
            <a:off x="3439184" y="1730532"/>
            <a:ext cx="3435036" cy="1608877"/>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Pretreatment</a:t>
            </a:r>
            <a:r>
              <a:rPr lang="en-US" sz="1100"/>
              <a:t> areas remove trash, debris, and dirt from </a:t>
            </a:r>
            <a:endParaRPr lang="en-US" sz="1100">
              <a:cs typeface="Calibri"/>
            </a:endParaRPr>
          </a:p>
          <a:p>
            <a:r>
              <a:rPr lang="en-US" sz="1100"/>
              <a:t>stormwater flowing in. This helps to prevent clogging of the main treatment area. </a:t>
            </a:r>
          </a:p>
          <a:p>
            <a:r>
              <a:rPr lang="en-US" sz="1100"/>
              <a:t>2. </a:t>
            </a:r>
            <a:r>
              <a:rPr lang="en-US" sz="1100" b="1">
                <a:solidFill>
                  <a:schemeClr val="accent1"/>
                </a:solidFill>
              </a:rPr>
              <a:t>Inlet structures</a:t>
            </a:r>
            <a:r>
              <a:rPr lang="en-US" sz="1100"/>
              <a:t> let water flow into the BMP. </a:t>
            </a:r>
            <a:endParaRPr lang="en-US" sz="1100">
              <a:cs typeface="Calibri"/>
            </a:endParaRPr>
          </a:p>
          <a:p>
            <a:r>
              <a:rPr lang="en-US" sz="1100"/>
              <a:t>3. The </a:t>
            </a:r>
            <a:r>
              <a:rPr lang="en-US" sz="1100" b="1">
                <a:solidFill>
                  <a:schemeClr val="accent1"/>
                </a:solidFill>
              </a:rPr>
              <a:t>main treatment</a:t>
            </a:r>
            <a:r>
              <a:rPr lang="en-US" sz="1100"/>
              <a:t> area is where stormwater is collected, so </a:t>
            </a:r>
          </a:p>
          <a:p>
            <a:r>
              <a:rPr lang="en-US" sz="1100"/>
              <a:t>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mage showing an example of a wet extended detention basin highlighting pretreatment, inlet structures, main treatment, emergency overflows, and outlet structure.">
            <a:extLst>
              <a:ext uri="{FF2B5EF4-FFF2-40B4-BE49-F238E27FC236}">
                <a16:creationId xmlns:a16="http://schemas.microsoft.com/office/drawing/2014/main" id="{5C1F00EC-E98D-006D-DE3C-984D6E2D711B}"/>
              </a:ext>
            </a:extLst>
          </p:cNvPr>
          <p:cNvPicPr>
            <a:picLocks noChangeAspect="1"/>
          </p:cNvPicPr>
          <p:nvPr/>
        </p:nvPicPr>
        <p:blipFill>
          <a:blip r:embed="rId4"/>
          <a:stretch>
            <a:fillRect/>
          </a:stretch>
        </p:blipFill>
        <p:spPr>
          <a:xfrm>
            <a:off x="3500200" y="4324113"/>
            <a:ext cx="3260193" cy="1876426"/>
          </a:xfrm>
          <a:prstGeom prst="rect">
            <a:avLst/>
          </a:prstGeom>
        </p:spPr>
      </p:pic>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Tree>
    <p:extLst>
      <p:ext uri="{BB962C8B-B14F-4D97-AF65-F5344CB8AC3E}">
        <p14:creationId xmlns:p14="http://schemas.microsoft.com/office/powerpoint/2010/main" val="4104362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Dry Extended Detention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712021"/>
            <a:ext cx="6743700"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Dry Extended Detention Basins</a:t>
            </a:r>
            <a:r>
              <a:rPr lang="en-US" sz="1100">
                <a:ea typeface="+mn-lt"/>
                <a:cs typeface="+mn-lt"/>
              </a:rPr>
              <a:t> are Best Management </a:t>
            </a:r>
            <a:endParaRPr lang="en-US">
              <a:ea typeface="+mn-lt"/>
              <a:cs typeface="+mn-lt"/>
            </a:endParaRPr>
          </a:p>
          <a:p>
            <a:r>
              <a:rPr lang="en-US" sz="1100">
                <a:ea typeface="+mn-lt"/>
                <a:cs typeface="+mn-lt"/>
              </a:rPr>
              <a:t>Practices (BMPs) that collect and store stormwater. </a:t>
            </a:r>
            <a:endParaRPr lang="en-US">
              <a:ea typeface="+mn-lt"/>
              <a:cs typeface="+mn-lt"/>
            </a:endParaRPr>
          </a:p>
          <a:p>
            <a:r>
              <a:rPr lang="en-US" sz="1100">
                <a:ea typeface="+mn-lt"/>
                <a:cs typeface="+mn-lt"/>
              </a:rPr>
              <a:t>The basins remove pollution and control flooding. A </a:t>
            </a:r>
            <a:endParaRPr lang="en-US">
              <a:ea typeface="+mn-lt"/>
              <a:cs typeface="+mn-lt"/>
            </a:endParaRPr>
          </a:p>
          <a:p>
            <a:r>
              <a:rPr lang="en-US" sz="1100">
                <a:ea typeface="+mn-lt"/>
                <a:cs typeface="+mn-lt"/>
              </a:rPr>
              <a:t>dry extended detention basin will manage about 1-inch</a:t>
            </a:r>
            <a:endParaRPr lang="en-US">
              <a:ea typeface="+mn-lt"/>
              <a:cs typeface="+mn-lt"/>
            </a:endParaRPr>
          </a:p>
          <a:p>
            <a:r>
              <a:rPr lang="en-US" sz="1100">
                <a:ea typeface="+mn-lt"/>
                <a:cs typeface="+mn-lt"/>
              </a:rPr>
              <a:t> of stormwater and drain completely about 40 hours </a:t>
            </a:r>
            <a:endParaRPr lang="en-US">
              <a:ea typeface="+mn-lt"/>
              <a:cs typeface="+mn-lt"/>
            </a:endParaRPr>
          </a:p>
          <a:p>
            <a:r>
              <a:rPr lang="en-US" sz="1100">
                <a:ea typeface="+mn-lt"/>
                <a:cs typeface="+mn-lt"/>
              </a:rPr>
              <a:t>after a storm.  Dry extended detention basins will be </a:t>
            </a:r>
            <a:endParaRPr lang="en-US">
              <a:ea typeface="+mn-lt"/>
              <a:cs typeface="+mn-lt"/>
            </a:endParaRPr>
          </a:p>
          <a:p>
            <a:r>
              <a:rPr lang="en-US" sz="1100">
                <a:ea typeface="+mn-lt"/>
                <a:cs typeface="+mn-lt"/>
              </a:rPr>
              <a:t>located in stormwater management easements (SMEs), </a:t>
            </a:r>
            <a:endParaRPr lang="en-US">
              <a:ea typeface="+mn-lt"/>
              <a:cs typeface="+mn-lt"/>
            </a:endParaRPr>
          </a:p>
          <a:p>
            <a:r>
              <a:rPr lang="en-US" sz="1100">
                <a:ea typeface="+mn-lt"/>
                <a:cs typeface="+mn-lt"/>
              </a:rPr>
              <a:t>and will be easy to find using the ‘Catching Rain BMP’ </a:t>
            </a:r>
            <a:endParaRPr lang="en-US">
              <a:ea typeface="+mn-lt"/>
              <a:cs typeface="+mn-lt"/>
            </a:endParaRPr>
          </a:p>
          <a:p>
            <a:r>
              <a:rPr lang="en-US" sz="1100">
                <a:ea typeface="+mn-lt"/>
                <a:cs typeface="+mn-lt"/>
              </a:rPr>
              <a:t>app and typing in your property address. </a:t>
            </a:r>
            <a:endParaRPr lang="en-US">
              <a:ea typeface="+mn-lt"/>
              <a:cs typeface="+mn-lt"/>
            </a:endParaRPr>
          </a:p>
          <a:p>
            <a:r>
              <a:rPr lang="en-US" sz="1100">
                <a:ea typeface="+mn-lt"/>
                <a:cs typeface="+mn-lt"/>
              </a:rPr>
              <a:t>Most dry extended detention basins will have five basic </a:t>
            </a:r>
            <a:endParaRPr lang="en-US">
              <a:ea typeface="+mn-lt"/>
              <a:cs typeface="+mn-lt"/>
            </a:endParaRPr>
          </a:p>
          <a:p>
            <a:r>
              <a:rPr lang="en-US" sz="1100">
                <a:ea typeface="+mn-lt"/>
                <a:cs typeface="+mn-lt"/>
              </a:rPr>
              <a:t>parts (see the figure below):</a:t>
            </a:r>
            <a:endParaRPr lang="en-US">
              <a:cs typeface="Calibri"/>
            </a:endParaRPr>
          </a:p>
        </p:txBody>
      </p:sp>
      <p:pic>
        <p:nvPicPr>
          <p:cNvPr id="2" name="Picture 1" descr="Image outlining the benefits of dry extended detention which include that they are easy and inexpensive to use, they are great at capturing pollutants, reduce erosion, and can be used as an area for recreation or open space.">
            <a:extLst>
              <a:ext uri="{FF2B5EF4-FFF2-40B4-BE49-F238E27FC236}">
                <a16:creationId xmlns:a16="http://schemas.microsoft.com/office/drawing/2014/main" id="{933FEBEA-9E4D-E82B-4874-3975FB77A9AE}"/>
              </a:ext>
            </a:extLst>
          </p:cNvPr>
          <p:cNvPicPr>
            <a:picLocks noChangeAspect="1"/>
          </p:cNvPicPr>
          <p:nvPr/>
        </p:nvPicPr>
        <p:blipFill>
          <a:blip r:embed="rId3"/>
          <a:stretch>
            <a:fillRect/>
          </a:stretch>
        </p:blipFill>
        <p:spPr>
          <a:xfrm>
            <a:off x="3627610" y="1714217"/>
            <a:ext cx="3246799" cy="1852755"/>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224882" y="3761303"/>
            <a:ext cx="4249145"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can </a:t>
            </a:r>
          </a:p>
          <a:p>
            <a:r>
              <a:rPr lang="en-US" sz="1100"/>
              <a:t>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t>
            </a:r>
          </a:p>
          <a:p>
            <a:r>
              <a:rPr lang="en-US" sz="1100"/>
              <a:t>and flow around the BMP during intense </a:t>
            </a:r>
          </a:p>
          <a:p>
            <a:r>
              <a:rPr lang="en-US" sz="1100"/>
              <a:t>or long storms, without flooding the </a:t>
            </a:r>
            <a:endParaRPr lang="en-US"/>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a:t>
            </a:r>
          </a:p>
          <a:p>
            <a:r>
              <a:rPr lang="en-US" sz="1100"/>
              <a:t>exit the BMP. </a:t>
            </a:r>
            <a:endParaRPr lang="en-US" sz="1100">
              <a:cs typeface="Calibri"/>
            </a:endParaRPr>
          </a:p>
        </p:txBody>
      </p:sp>
      <p:pic>
        <p:nvPicPr>
          <p:cNvPr id="4" name="Picture 3" descr="Image showing an example dry extended detention highlighting the inlet structure, pretreatment, main treatment, emergency overflows, and outlet structure.">
            <a:extLst>
              <a:ext uri="{FF2B5EF4-FFF2-40B4-BE49-F238E27FC236}">
                <a16:creationId xmlns:a16="http://schemas.microsoft.com/office/drawing/2014/main" id="{6302B8B4-246C-376C-F2B3-DA2278764BDD}"/>
              </a:ext>
            </a:extLst>
          </p:cNvPr>
          <p:cNvPicPr>
            <a:picLocks noChangeAspect="1"/>
          </p:cNvPicPr>
          <p:nvPr/>
        </p:nvPicPr>
        <p:blipFill>
          <a:blip r:embed="rId4"/>
          <a:stretch>
            <a:fillRect/>
          </a:stretch>
        </p:blipFill>
        <p:spPr>
          <a:xfrm>
            <a:off x="2990473" y="3761808"/>
            <a:ext cx="3872245" cy="2133412"/>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66651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67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r>
              <a:rPr lang="en-US" sz="2400"/>
              <a:t> </a:t>
            </a:r>
            <a:br>
              <a:rPr lang="en-US" sz="2400">
                <a:cs typeface="Calibri"/>
              </a:rPr>
            </a:br>
            <a:r>
              <a:rPr lang="en-US">
                <a:cs typeface="Calibri"/>
              </a:rPr>
              <a:t>Surface Bed Filter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6645621"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Surface Bed Filters</a:t>
            </a:r>
            <a:r>
              <a:rPr lang="en-US" sz="1100">
                <a:ea typeface="+mn-lt"/>
                <a:cs typeface="+mn-lt"/>
              </a:rPr>
              <a:t> are Best Management Practices (BMPs) </a:t>
            </a:r>
            <a:endParaRPr lang="en-US">
              <a:ea typeface="+mn-lt"/>
              <a:cs typeface="+mn-lt"/>
            </a:endParaRPr>
          </a:p>
          <a:p>
            <a:r>
              <a:rPr lang="en-US" sz="1100">
                <a:ea typeface="+mn-lt"/>
                <a:cs typeface="+mn-lt"/>
              </a:rPr>
              <a:t>that clean stormwater by filtering it through a sand bed.  </a:t>
            </a:r>
            <a:endParaRPr lang="en-US">
              <a:ea typeface="+mn-lt"/>
              <a:cs typeface="+mn-lt"/>
            </a:endParaRPr>
          </a:p>
          <a:p>
            <a:r>
              <a:rPr lang="en-US" sz="1100">
                <a:ea typeface="+mn-lt"/>
                <a:cs typeface="+mn-lt"/>
              </a:rPr>
              <a:t>Runoff is guided into a bed of sand where it is collected </a:t>
            </a:r>
            <a:endParaRPr lang="en-US">
              <a:ea typeface="+mn-lt"/>
              <a:cs typeface="+mn-lt"/>
            </a:endParaRPr>
          </a:p>
          <a:p>
            <a:r>
              <a:rPr lang="en-US" sz="1100">
                <a:ea typeface="+mn-lt"/>
                <a:cs typeface="+mn-lt"/>
              </a:rPr>
              <a:t>and cleaned. The water is collected, filtered through the </a:t>
            </a:r>
            <a:endParaRPr lang="en-US">
              <a:ea typeface="+mn-lt"/>
              <a:cs typeface="+mn-lt"/>
            </a:endParaRPr>
          </a:p>
          <a:p>
            <a:r>
              <a:rPr lang="en-US" sz="1100">
                <a:ea typeface="+mn-lt"/>
                <a:cs typeface="+mn-lt"/>
              </a:rPr>
              <a:t>sand where it is cleaned, and released to a stream or </a:t>
            </a:r>
            <a:endParaRPr lang="en-US">
              <a:ea typeface="+mn-lt"/>
              <a:cs typeface="+mn-lt"/>
            </a:endParaRPr>
          </a:p>
          <a:p>
            <a:r>
              <a:rPr lang="en-US" sz="1100">
                <a:ea typeface="+mn-lt"/>
                <a:cs typeface="+mn-lt"/>
              </a:rPr>
              <a:t>stormwater system. There are three types of surface bed </a:t>
            </a:r>
            <a:endParaRPr lang="en-US">
              <a:ea typeface="+mn-lt"/>
              <a:cs typeface="+mn-lt"/>
            </a:endParaRPr>
          </a:p>
          <a:p>
            <a:r>
              <a:rPr lang="en-US" sz="1100">
                <a:ea typeface="+mn-lt"/>
                <a:cs typeface="+mn-lt"/>
              </a:rPr>
              <a:t>filters; 1) Underground sand filters that use several </a:t>
            </a:r>
            <a:endParaRPr lang="en-US">
              <a:ea typeface="+mn-lt"/>
              <a:cs typeface="+mn-lt"/>
            </a:endParaRPr>
          </a:p>
          <a:p>
            <a:r>
              <a:rPr lang="en-US" sz="1100">
                <a:ea typeface="+mn-lt"/>
                <a:cs typeface="+mn-lt"/>
              </a:rPr>
              <a:t>chambers, 2) sand filters installed on the edge of an </a:t>
            </a:r>
            <a:endParaRPr lang="en-US">
              <a:ea typeface="+mn-lt"/>
              <a:cs typeface="+mn-lt"/>
            </a:endParaRPr>
          </a:p>
          <a:p>
            <a:r>
              <a:rPr lang="en-US" sz="1100">
                <a:ea typeface="+mn-lt"/>
                <a:cs typeface="+mn-lt"/>
              </a:rPr>
              <a:t>impervious surface, like a parking lot, and 3) pocket sand </a:t>
            </a:r>
            <a:endParaRPr lang="en-US">
              <a:ea typeface="+mn-lt"/>
              <a:cs typeface="+mn-lt"/>
            </a:endParaRPr>
          </a:p>
          <a:p>
            <a:r>
              <a:rPr lang="en-US" sz="1100">
                <a:ea typeface="+mn-lt"/>
                <a:cs typeface="+mn-lt"/>
              </a:rPr>
              <a:t>filters used specifically for small site projects (for these, stormwater is pretreated by a sediment basin or filter strip before entering a pocket sand filter). Surface bed filters will manage about 1-inch of stormwater and drain 1 to 2 days after a storm. Surface bed filters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surface bed filters will have five basic parts (see the figure below): </a:t>
            </a:r>
            <a:endParaRPr lang="en-US"/>
          </a:p>
        </p:txBody>
      </p:sp>
      <p:pic>
        <p:nvPicPr>
          <p:cNvPr id="4" name="Picture 3" descr="Image outlining the benefits of surface bed filters which include that they reduce pollution in stormwater runoff, let some stormwater soak into the ground, reduce stormwater runoff, and are a good option for steep slopes.">
            <a:extLst>
              <a:ext uri="{FF2B5EF4-FFF2-40B4-BE49-F238E27FC236}">
                <a16:creationId xmlns:a16="http://schemas.microsoft.com/office/drawing/2014/main" id="{B222E8B9-3432-3A7B-391C-B44C23D3414E}"/>
              </a:ext>
            </a:extLst>
          </p:cNvPr>
          <p:cNvPicPr>
            <a:picLocks noChangeAspect="1"/>
          </p:cNvPicPr>
          <p:nvPr/>
        </p:nvPicPr>
        <p:blipFill>
          <a:blip r:embed="rId3"/>
          <a:stretch>
            <a:fillRect/>
          </a:stretch>
        </p:blipFill>
        <p:spPr>
          <a:xfrm>
            <a:off x="3764307" y="1716952"/>
            <a:ext cx="3109205" cy="1454968"/>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179615" y="4146074"/>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can be cleaned </a:t>
            </a:r>
          </a:p>
          <a:p>
            <a:r>
              <a:rPr lang="en-US" sz="1100"/>
              <a:t>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 name="Picture 1" descr="Image showing an example of a surface bed filter highlighting the inlet structure, pretreatment, main treatment, emergency overflow, and outlet structure.">
            <a:extLst>
              <a:ext uri="{FF2B5EF4-FFF2-40B4-BE49-F238E27FC236}">
                <a16:creationId xmlns:a16="http://schemas.microsoft.com/office/drawing/2014/main" id="{8FBF1FDD-8B6B-0100-2A41-4B7CA81D5ECE}"/>
              </a:ext>
            </a:extLst>
          </p:cNvPr>
          <p:cNvPicPr>
            <a:picLocks noChangeAspect="1"/>
          </p:cNvPicPr>
          <p:nvPr/>
        </p:nvPicPr>
        <p:blipFill>
          <a:blip r:embed="rId4"/>
          <a:stretch>
            <a:fillRect/>
          </a:stretch>
        </p:blipFill>
        <p:spPr>
          <a:xfrm>
            <a:off x="2993252" y="4146203"/>
            <a:ext cx="3919492" cy="1975732"/>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409655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787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Pavement Systems - </a:t>
            </a:r>
            <a:br>
              <a:rPr lang="en-US" sz="2400">
                <a:cs typeface="Calibri"/>
              </a:rPr>
            </a:br>
            <a:r>
              <a:rPr lang="en-US">
                <a:cs typeface="Calibri"/>
              </a:rPr>
              <a:t>Permeable Pavement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Permeable Surfaces</a:t>
            </a:r>
            <a:r>
              <a:rPr lang="en-US" sz="1100">
                <a:ea typeface="+mn-lt"/>
                <a:cs typeface="+mn-lt"/>
              </a:rPr>
              <a:t> are Best Management Practices (BMPs) that </a:t>
            </a:r>
            <a:endParaRPr lang="en-US">
              <a:ea typeface="+mn-lt"/>
              <a:cs typeface="+mn-lt"/>
            </a:endParaRPr>
          </a:p>
          <a:p>
            <a:r>
              <a:rPr lang="en-US" sz="1100">
                <a:ea typeface="+mn-lt"/>
                <a:cs typeface="+mn-lt"/>
              </a:rPr>
              <a:t>let stormwater flow into the holes in the pavement surface. </a:t>
            </a:r>
            <a:endParaRPr lang="en-US">
              <a:ea typeface="+mn-lt"/>
              <a:cs typeface="+mn-lt"/>
            </a:endParaRPr>
          </a:p>
          <a:p>
            <a:r>
              <a:rPr lang="en-US" sz="1100">
                <a:ea typeface="+mn-lt"/>
                <a:cs typeface="+mn-lt"/>
              </a:rPr>
              <a:t>From there, the water soaks into the soil below. Permeable </a:t>
            </a:r>
            <a:endParaRPr lang="en-US">
              <a:ea typeface="+mn-lt"/>
              <a:cs typeface="+mn-lt"/>
            </a:endParaRPr>
          </a:p>
          <a:p>
            <a:r>
              <a:rPr lang="en-US" sz="1100">
                <a:ea typeface="+mn-lt"/>
                <a:cs typeface="+mn-lt"/>
              </a:rPr>
              <a:t>surfaces can consist of modular pavers, concrete grids, pervious </a:t>
            </a:r>
            <a:endParaRPr lang="en-US">
              <a:ea typeface="+mn-lt"/>
              <a:cs typeface="+mn-lt"/>
            </a:endParaRPr>
          </a:p>
          <a:p>
            <a:r>
              <a:rPr lang="en-US" sz="1100">
                <a:ea typeface="+mn-lt"/>
                <a:cs typeface="+mn-lt"/>
              </a:rPr>
              <a:t>concrete, porous asphalt, and cellular confinement systems. </a:t>
            </a:r>
            <a:endParaRPr lang="en-US">
              <a:ea typeface="+mn-lt"/>
              <a:cs typeface="+mn-lt"/>
            </a:endParaRPr>
          </a:p>
          <a:p>
            <a:r>
              <a:rPr lang="en-US" sz="1100">
                <a:ea typeface="+mn-lt"/>
                <a:cs typeface="+mn-lt"/>
              </a:rPr>
              <a:t>Permeable surfaces usually manage about 1-inch of stormwater. </a:t>
            </a:r>
            <a:endParaRPr lang="en-US">
              <a:ea typeface="+mn-lt"/>
              <a:cs typeface="+mn-lt"/>
            </a:endParaRPr>
          </a:p>
          <a:p>
            <a:r>
              <a:rPr lang="en-US" sz="1100">
                <a:ea typeface="+mn-lt"/>
                <a:cs typeface="+mn-lt"/>
              </a:rPr>
              <a:t>The permeable surface should be dry about 2 hours after a storm. </a:t>
            </a:r>
            <a:endParaRPr lang="en-US">
              <a:ea typeface="+mn-lt"/>
              <a:cs typeface="+mn-lt"/>
            </a:endParaRPr>
          </a:p>
          <a:p>
            <a:r>
              <a:rPr lang="en-US" sz="1100">
                <a:ea typeface="+mn-lt"/>
                <a:cs typeface="+mn-lt"/>
              </a:rPr>
              <a:t>Permeable surface areas will be located in stormwater </a:t>
            </a:r>
            <a:endParaRPr lang="en-US">
              <a:ea typeface="+mn-lt"/>
              <a:cs typeface="+mn-lt"/>
            </a:endParaRPr>
          </a:p>
          <a:p>
            <a:r>
              <a:rPr lang="en-US" sz="1100">
                <a:ea typeface="+mn-lt"/>
                <a:cs typeface="+mn-lt"/>
              </a:rPr>
              <a:t>management easements (SMEs), and will be easy to find using </a:t>
            </a:r>
            <a:endParaRPr lang="en-US">
              <a:ea typeface="+mn-lt"/>
              <a:cs typeface="+mn-lt"/>
            </a:endParaRPr>
          </a:p>
          <a:p>
            <a:r>
              <a:rPr lang="en-US" sz="1100">
                <a:ea typeface="+mn-lt"/>
                <a:cs typeface="+mn-lt"/>
              </a:rPr>
              <a:t>the ‘Catching Rain BMP’ app and typing in your property address. </a:t>
            </a:r>
            <a:endParaRPr lang="en-US">
              <a:ea typeface="+mn-lt"/>
              <a:cs typeface="+mn-lt"/>
            </a:endParaRPr>
          </a:p>
          <a:p>
            <a:r>
              <a:rPr lang="en-US" sz="1100">
                <a:ea typeface="+mn-lt"/>
                <a:cs typeface="+mn-lt"/>
              </a:rPr>
              <a:t>Most permeable surfaces will have five basic parts (see the figure </a:t>
            </a:r>
            <a:endParaRPr lang="en-US">
              <a:ea typeface="+mn-lt"/>
              <a:cs typeface="+mn-lt"/>
            </a:endParaRPr>
          </a:p>
          <a:p>
            <a:r>
              <a:rPr lang="en-US" sz="1100">
                <a:ea typeface="+mn-lt"/>
                <a:cs typeface="+mn-lt"/>
              </a:rPr>
              <a:t>below): </a:t>
            </a:r>
            <a:endParaRPr lang="en-US">
              <a:cs typeface="Calibri"/>
            </a:endParaRPr>
          </a:p>
        </p:txBody>
      </p:sp>
      <p:pic>
        <p:nvPicPr>
          <p:cNvPr id="4" name="Picture 3" descr="Image outlining the benefits of permeable pavement which include that it reduces and cleans stormwater runoff, recharges groundwater, can be used in cold climates which can reduce black ice, lasts longer than traditional pavement by reducing the effects of the freeze-thaw cycle, provide better traction when wet, reduces spray from moving vehicles, and reduces roadway noise.">
            <a:extLst>
              <a:ext uri="{FF2B5EF4-FFF2-40B4-BE49-F238E27FC236}">
                <a16:creationId xmlns:a16="http://schemas.microsoft.com/office/drawing/2014/main" id="{1F1F46A4-7F57-286A-D15A-F83439849284}"/>
              </a:ext>
            </a:extLst>
          </p:cNvPr>
          <p:cNvPicPr>
            <a:picLocks noChangeAspect="1"/>
          </p:cNvPicPr>
          <p:nvPr/>
        </p:nvPicPr>
        <p:blipFill>
          <a:blip r:embed="rId3"/>
          <a:stretch>
            <a:fillRect/>
          </a:stretch>
        </p:blipFill>
        <p:spPr>
          <a:xfrm>
            <a:off x="4170062" y="1717706"/>
            <a:ext cx="2697557" cy="1989125"/>
          </a:xfrm>
          <a:prstGeom prst="rect">
            <a:avLst/>
          </a:prstGeom>
        </p:spPr>
      </p:pic>
      <p:sp>
        <p:nvSpPr>
          <p:cNvPr id="24" name="TextBox 23">
            <a:extLst>
              <a:ext uri="{FF2B5EF4-FFF2-40B4-BE49-F238E27FC236}">
                <a16:creationId xmlns:a16="http://schemas.microsoft.com/office/drawing/2014/main" id="{DDD93F09-95E7-DE59-5DA4-EE58476FC281}"/>
              </a:ext>
            </a:extLst>
          </p:cNvPr>
          <p:cNvSpPr txBox="1"/>
          <p:nvPr/>
        </p:nvSpPr>
        <p:spPr>
          <a:xfrm>
            <a:off x="179615" y="3942372"/>
            <a:ext cx="429441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without </a:t>
            </a:r>
          </a:p>
          <a:p>
            <a:r>
              <a:rPr lang="en-US" sz="1100"/>
              <a:t>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a:t>
            </a:r>
          </a:p>
          <a:p>
            <a:r>
              <a:rPr lang="en-US" sz="1100"/>
              <a:t>the BMP. </a:t>
            </a:r>
            <a:endParaRPr lang="en-US" sz="1100">
              <a:cs typeface="Calibri"/>
            </a:endParaRPr>
          </a:p>
        </p:txBody>
      </p:sp>
      <p:pic>
        <p:nvPicPr>
          <p:cNvPr id="2" name="Picture 1" descr="Image showing an example of permeable pavement highlighting the inlet structures, pretreatment, main treatment, emergency overflow, and outlet structure.">
            <a:extLst>
              <a:ext uri="{FF2B5EF4-FFF2-40B4-BE49-F238E27FC236}">
                <a16:creationId xmlns:a16="http://schemas.microsoft.com/office/drawing/2014/main" id="{9F421265-A803-499A-0015-4C2CC0866BFC}"/>
              </a:ext>
            </a:extLst>
          </p:cNvPr>
          <p:cNvPicPr>
            <a:picLocks noChangeAspect="1"/>
          </p:cNvPicPr>
          <p:nvPr/>
        </p:nvPicPr>
        <p:blipFill>
          <a:blip r:embed="rId4"/>
          <a:stretch>
            <a:fillRect/>
          </a:stretch>
        </p:blipFill>
        <p:spPr>
          <a:xfrm>
            <a:off x="3325404" y="3943680"/>
            <a:ext cx="3541886" cy="2116720"/>
          </a:xfrm>
          <a:prstGeom prst="rect">
            <a:avLst/>
          </a:prstGeom>
        </p:spPr>
      </p:pic>
      <p:sp>
        <p:nvSpPr>
          <p:cNvPr id="21" name="Rectangle 20">
            <a:extLst>
              <a:ext uri="{FF2B5EF4-FFF2-40B4-BE49-F238E27FC236}">
                <a16:creationId xmlns:a16="http://schemas.microsoft.com/office/drawing/2014/main" id="{4672640D-35C2-62A5-40B9-EBA5509532E9}"/>
              </a:ext>
              <a:ext uri="{C183D7F6-B498-43B3-948B-1728B52AA6E4}">
                <adec:decorative xmlns:adec="http://schemas.microsoft.com/office/drawing/2017/decorative" val="1"/>
              </a:ext>
            </a:extLst>
          </p:cNvPr>
          <p:cNvSpPr/>
          <p:nvPr/>
        </p:nvSpPr>
        <p:spPr>
          <a:xfrm flipV="1">
            <a:off x="228601" y="384758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6" name="Rectangle 25">
            <a:extLst>
              <a:ext uri="{FF2B5EF4-FFF2-40B4-BE49-F238E27FC236}">
                <a16:creationId xmlns:a16="http://schemas.microsoft.com/office/drawing/2014/main" id="{9A9823D6-DC45-C715-5673-18E4D2257AD6}"/>
              </a:ext>
              <a:ext uri="{C183D7F6-B498-43B3-948B-1728B52AA6E4}">
                <adec:decorative xmlns:adec="http://schemas.microsoft.com/office/drawing/2017/decorative" val="1"/>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142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EBBD-D2AC-4491-CE99-67657F826557}"/>
              </a:ext>
            </a:extLst>
          </p:cNvPr>
          <p:cNvSpPr>
            <a:spLocks noGrp="1"/>
          </p:cNvSpPr>
          <p:nvPr>
            <p:ph type="title"/>
          </p:nvPr>
        </p:nvSpPr>
        <p:spPr>
          <a:xfrm>
            <a:off x="391886" y="269424"/>
            <a:ext cx="6474278" cy="1068611"/>
          </a:xfrm>
        </p:spPr>
        <p:txBody>
          <a:bodyPr anchor="ctr">
            <a:normAutofit/>
          </a:bodyPr>
          <a:lstStyle/>
          <a:p>
            <a:r>
              <a:rPr lang="en-US"/>
              <a:t>BMPs on your property</a:t>
            </a:r>
          </a:p>
        </p:txBody>
      </p:sp>
      <p:sp>
        <p:nvSpPr>
          <p:cNvPr id="2" name="TextBox 1">
            <a:extLst>
              <a:ext uri="{FF2B5EF4-FFF2-40B4-BE49-F238E27FC236}">
                <a16:creationId xmlns:a16="http://schemas.microsoft.com/office/drawing/2014/main" id="{31E63836-1758-4C6B-26E2-A614084B1FBB}"/>
              </a:ext>
            </a:extLst>
          </p:cNvPr>
          <p:cNvSpPr txBox="1"/>
          <p:nvPr/>
        </p:nvSpPr>
        <p:spPr>
          <a:xfrm>
            <a:off x="315248" y="1805281"/>
            <a:ext cx="6094156" cy="341632"/>
          </a:xfrm>
          <a:prstGeom prst="rect">
            <a:avLst/>
          </a:prstGeom>
          <a:noFill/>
        </p:spPr>
        <p:txBody>
          <a:bodyPr wrap="square" rtlCol="0">
            <a:spAutoFit/>
          </a:bodyPr>
          <a:lstStyle/>
          <a:p>
            <a:pPr defTabSz="685800">
              <a:lnSpc>
                <a:spcPct val="90000"/>
              </a:lnSpc>
              <a:spcBef>
                <a:spcPts val="750"/>
              </a:spcBef>
              <a:defRPr/>
            </a:pPr>
            <a:r>
              <a:rPr lang="en-US" b="1">
                <a:solidFill>
                  <a:prstClr val="black"/>
                </a:solidFill>
                <a:latin typeface="Calibri" panose="020F0502020204030204"/>
              </a:rPr>
              <a:t>What are Your Responsibilities Once Your BMP is Located?</a:t>
            </a:r>
          </a:p>
        </p:txBody>
      </p:sp>
      <p:sp>
        <p:nvSpPr>
          <p:cNvPr id="8" name="TextBox 7">
            <a:extLst>
              <a:ext uri="{FF2B5EF4-FFF2-40B4-BE49-F238E27FC236}">
                <a16:creationId xmlns:a16="http://schemas.microsoft.com/office/drawing/2014/main" id="{F938BDF6-2368-03B6-E692-286BF1538DC0}"/>
              </a:ext>
            </a:extLst>
          </p:cNvPr>
          <p:cNvSpPr txBox="1"/>
          <p:nvPr/>
        </p:nvSpPr>
        <p:spPr>
          <a:xfrm>
            <a:off x="391886" y="2240004"/>
            <a:ext cx="8752114" cy="3970318"/>
          </a:xfrm>
          <a:prstGeom prst="rect">
            <a:avLst/>
          </a:prstGeom>
          <a:noFill/>
        </p:spPr>
        <p:txBody>
          <a:bodyPr wrap="square" lIns="91440" tIns="45720" rIns="91440" bIns="45720" rtlCol="0" anchor="t">
            <a:spAutoFit/>
          </a:bodyPr>
          <a:lstStyle/>
          <a:p>
            <a:r>
              <a:rPr lang="en-US" b="1"/>
              <a:t>Owner:</a:t>
            </a:r>
          </a:p>
          <a:p>
            <a:pPr marL="285750" indent="-285750">
              <a:buFont typeface="Arial" panose="020B0604020202020204" pitchFamily="34" charset="0"/>
              <a:buChar char="•"/>
            </a:pPr>
            <a:r>
              <a:rPr lang="en-US"/>
              <a:t>Protect your BMP and related components from development, encroachment, and damage</a:t>
            </a:r>
          </a:p>
          <a:p>
            <a:pPr marL="285750" indent="-285750">
              <a:buFont typeface="Arial" panose="020B0604020202020204" pitchFamily="34" charset="0"/>
              <a:buChar char="•"/>
            </a:pPr>
            <a:r>
              <a:rPr lang="en-US"/>
              <a:t>Maintain and protect access routes, so your BMP is accessible from a public roadway</a:t>
            </a:r>
            <a:endParaRPr lang="en-US">
              <a:cs typeface="Calibri"/>
            </a:endParaRPr>
          </a:p>
          <a:p>
            <a:pPr marL="285750" indent="-285750">
              <a:buFont typeface="Arial" panose="020B0604020202020204" pitchFamily="34" charset="0"/>
              <a:buChar char="•"/>
            </a:pPr>
            <a:r>
              <a:rPr lang="en-US"/>
              <a:t>At a minimum, conduct and document inspections and maintenance annually </a:t>
            </a:r>
          </a:p>
          <a:p>
            <a:pPr marL="285750" indent="-285750">
              <a:buFont typeface="Arial" panose="020B0604020202020204" pitchFamily="34" charset="0"/>
              <a:buChar char="•"/>
            </a:pPr>
            <a:r>
              <a:rPr lang="en-US"/>
              <a:t>Follow guidelines in the BMP inspection forms found in Section 5 of the BMP manual  </a:t>
            </a:r>
            <a:endParaRPr lang="en-US">
              <a:cs typeface="Calibri"/>
            </a:endParaRPr>
          </a:p>
          <a:p>
            <a:pPr marL="285750" indent="-285750">
              <a:buFont typeface="Arial" panose="020B0604020202020204" pitchFamily="34" charset="0"/>
              <a:buChar char="•"/>
            </a:pPr>
            <a:r>
              <a:rPr lang="en-US"/>
              <a:t>Submit required information to the City via the ‘Catching Rain BMP’ app </a:t>
            </a:r>
          </a:p>
          <a:p>
            <a:pPr marL="742950" lvl="1" indent="-285750">
              <a:buFont typeface="Arial" panose="020B0604020202020204" pitchFamily="34" charset="0"/>
              <a:buChar char="•"/>
            </a:pPr>
            <a:r>
              <a:rPr lang="en-US"/>
              <a:t>App explained in further detail in later slides</a:t>
            </a:r>
          </a:p>
          <a:p>
            <a:pPr lvl="1"/>
            <a:endParaRPr lang="en-US"/>
          </a:p>
          <a:p>
            <a:r>
              <a:rPr lang="en-US" b="1"/>
              <a:t>Utility:</a:t>
            </a:r>
          </a:p>
          <a:p>
            <a:r>
              <a:rPr lang="en-US" b="1"/>
              <a:t> </a:t>
            </a:r>
            <a:r>
              <a:rPr lang="en-US"/>
              <a:t>We are here to help - contact City Utilities with questions about your BMP</a:t>
            </a:r>
          </a:p>
          <a:p>
            <a:pPr marL="742950" lvl="1" indent="-285750">
              <a:buFont typeface="Arial" panose="020B0604020202020204" pitchFamily="34" charset="0"/>
              <a:buChar char="•"/>
            </a:pPr>
            <a:r>
              <a:rPr lang="en-US">
                <a:hlinkClick r:id="rId3"/>
              </a:rPr>
              <a:t>stormwater@cityoffortwayne.org</a:t>
            </a:r>
            <a:r>
              <a:rPr lang="en-US"/>
              <a:t> </a:t>
            </a:r>
          </a:p>
          <a:p>
            <a:pPr marL="742950" lvl="1" indent="-285750">
              <a:buFont typeface="Arial" panose="020B0604020202020204" pitchFamily="34" charset="0"/>
              <a:buChar char="•"/>
            </a:pPr>
            <a:r>
              <a:rPr lang="en-US"/>
              <a:t>Phone: 311 or (260) 427-8311</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9465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EBBD-D2AC-4491-CE99-67657F826557}"/>
              </a:ext>
            </a:extLst>
          </p:cNvPr>
          <p:cNvSpPr>
            <a:spLocks noGrp="1"/>
          </p:cNvSpPr>
          <p:nvPr>
            <p:ph type="title"/>
          </p:nvPr>
        </p:nvSpPr>
        <p:spPr>
          <a:xfrm>
            <a:off x="391886" y="269424"/>
            <a:ext cx="6474278" cy="1068611"/>
          </a:xfrm>
        </p:spPr>
        <p:txBody>
          <a:bodyPr anchor="ctr">
            <a:normAutofit/>
          </a:bodyPr>
          <a:lstStyle/>
          <a:p>
            <a:r>
              <a:rPr lang="en-US"/>
              <a:t>BMPs on your property </a:t>
            </a:r>
            <a:r>
              <a:rPr lang="en-US" sz="2400" i="1"/>
              <a:t>(cont.)</a:t>
            </a:r>
            <a:endParaRPr lang="en-US" sz="2400"/>
          </a:p>
        </p:txBody>
      </p:sp>
      <p:sp>
        <p:nvSpPr>
          <p:cNvPr id="5" name="TextBox 4">
            <a:extLst>
              <a:ext uri="{FF2B5EF4-FFF2-40B4-BE49-F238E27FC236}">
                <a16:creationId xmlns:a16="http://schemas.microsoft.com/office/drawing/2014/main" id="{84A42735-FC9A-A88F-C964-091B9899676B}"/>
              </a:ext>
            </a:extLst>
          </p:cNvPr>
          <p:cNvSpPr txBox="1"/>
          <p:nvPr/>
        </p:nvSpPr>
        <p:spPr>
          <a:xfrm>
            <a:off x="391886" y="1979372"/>
            <a:ext cx="6474278" cy="1449628"/>
          </a:xfrm>
          <a:prstGeom prst="rect">
            <a:avLst/>
          </a:prstGeom>
          <a:noFill/>
        </p:spPr>
        <p:txBody>
          <a:bodyPr wrap="square" lIns="91440" tIns="45720" rIns="91440" bIns="45720" rtlCol="0" anchor="t">
            <a:spAutoFit/>
          </a:bodyPr>
          <a:lstStyle/>
          <a:p>
            <a:pPr defTabSz="685800">
              <a:lnSpc>
                <a:spcPct val="90000"/>
              </a:lnSpc>
              <a:spcBef>
                <a:spcPts val="750"/>
              </a:spcBef>
              <a:defRPr/>
            </a:pPr>
            <a:r>
              <a:rPr lang="en-US" b="1">
                <a:solidFill>
                  <a:prstClr val="black"/>
                </a:solidFill>
                <a:latin typeface="Calibri" panose="020F0502020204030204"/>
              </a:rPr>
              <a:t>Can You Make Changes to the BMP on Your Property?</a:t>
            </a:r>
          </a:p>
          <a:p>
            <a:pPr marL="285750" indent="-285750">
              <a:buFont typeface="Arial" panose="020B0604020202020204" pitchFamily="34" charset="0"/>
              <a:buChar char="•"/>
              <a:defRPr/>
            </a:pPr>
            <a:r>
              <a:rPr lang="en-US">
                <a:solidFill>
                  <a:prstClr val="black"/>
                </a:solidFill>
                <a:latin typeface="Calibri" panose="020F0502020204030204"/>
              </a:rPr>
              <a:t>You </a:t>
            </a:r>
            <a:r>
              <a:rPr lang="en-US">
                <a:solidFill>
                  <a:schemeClr val="accent2"/>
                </a:solidFill>
                <a:latin typeface="Calibri" panose="020F0502020204030204"/>
              </a:rPr>
              <a:t>CAN</a:t>
            </a:r>
            <a:r>
              <a:rPr lang="en-US">
                <a:solidFill>
                  <a:prstClr val="black"/>
                </a:solidFill>
                <a:latin typeface="Calibri" panose="020F0502020204030204"/>
              </a:rPr>
              <a:t> make changes to the “look” of your BMP within the requirements and guidance provided in Section 5 of the Manual.</a:t>
            </a:r>
          </a:p>
          <a:p>
            <a:pPr marL="285750" indent="-285750">
              <a:buFont typeface="Arial" panose="020B0604020202020204" pitchFamily="34" charset="0"/>
              <a:buChar char="•"/>
              <a:defRPr/>
            </a:pPr>
            <a:r>
              <a:rPr lang="en-US">
                <a:solidFill>
                  <a:prstClr val="black"/>
                </a:solidFill>
                <a:latin typeface="Calibri" panose="020F0502020204030204"/>
              </a:rPr>
              <a:t>You </a:t>
            </a:r>
            <a:r>
              <a:rPr lang="en-US">
                <a:solidFill>
                  <a:srgbClr val="C00000"/>
                </a:solidFill>
                <a:latin typeface="Calibri" panose="020F0502020204030204"/>
              </a:rPr>
              <a:t>CANNOT</a:t>
            </a:r>
            <a:r>
              <a:rPr lang="en-US">
                <a:solidFill>
                  <a:prstClr val="black"/>
                </a:solidFill>
                <a:latin typeface="Calibri" panose="020F0502020204030204"/>
              </a:rPr>
              <a:t> make any changes to your stormwater BMP that will degrade or alter its functionality.</a:t>
            </a:r>
            <a:endParaRPr lang="en-US">
              <a:solidFill>
                <a:prstClr val="black"/>
              </a:solidFill>
            </a:endParaRPr>
          </a:p>
        </p:txBody>
      </p:sp>
      <p:pic>
        <p:nvPicPr>
          <p:cNvPr id="14" name="Picture 13" descr="Picture of a BMP inlet.">
            <a:extLst>
              <a:ext uri="{FF2B5EF4-FFF2-40B4-BE49-F238E27FC236}">
                <a16:creationId xmlns:a16="http://schemas.microsoft.com/office/drawing/2014/main" id="{98F1B4CA-E893-F896-83F9-84C7A6622D62}"/>
              </a:ext>
            </a:extLst>
          </p:cNvPr>
          <p:cNvPicPr>
            <a:picLocks noChangeAspect="1"/>
          </p:cNvPicPr>
          <p:nvPr/>
        </p:nvPicPr>
        <p:blipFill>
          <a:blip r:embed="rId3"/>
          <a:stretch>
            <a:fillRect/>
          </a:stretch>
        </p:blipFill>
        <p:spPr>
          <a:xfrm>
            <a:off x="680890" y="3569715"/>
            <a:ext cx="3238500" cy="1962150"/>
          </a:xfrm>
          <a:prstGeom prst="rect">
            <a:avLst/>
          </a:prstGeom>
        </p:spPr>
      </p:pic>
      <p:pic>
        <p:nvPicPr>
          <p:cNvPr id="16" name="Picture 15" descr="Pciture of a BMP underconstruction.">
            <a:extLst>
              <a:ext uri="{FF2B5EF4-FFF2-40B4-BE49-F238E27FC236}">
                <a16:creationId xmlns:a16="http://schemas.microsoft.com/office/drawing/2014/main" id="{63412093-D1B5-B702-CB4B-03F2C1B99105}"/>
              </a:ext>
            </a:extLst>
          </p:cNvPr>
          <p:cNvPicPr>
            <a:picLocks noChangeAspect="1"/>
          </p:cNvPicPr>
          <p:nvPr/>
        </p:nvPicPr>
        <p:blipFill rotWithShape="1">
          <a:blip r:embed="rId4"/>
          <a:srcRect b="1905"/>
          <a:stretch/>
        </p:blipFill>
        <p:spPr>
          <a:xfrm>
            <a:off x="4871155" y="3569715"/>
            <a:ext cx="3228975" cy="1962150"/>
          </a:xfrm>
          <a:prstGeom prst="rect">
            <a:avLst/>
          </a:prstGeom>
        </p:spPr>
      </p:pic>
    </p:spTree>
    <p:extLst>
      <p:ext uri="{BB962C8B-B14F-4D97-AF65-F5344CB8AC3E}">
        <p14:creationId xmlns:p14="http://schemas.microsoft.com/office/powerpoint/2010/main" val="2262529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00F04672-716F-849E-AF73-DF972A51366C}"/>
              </a:ext>
            </a:extLst>
          </p:cNvPr>
          <p:cNvSpPr>
            <a:spLocks noGrp="1"/>
          </p:cNvSpPr>
          <p:nvPr>
            <p:ph type="title"/>
          </p:nvPr>
        </p:nvSpPr>
        <p:spPr>
          <a:xfrm>
            <a:off x="391887" y="269424"/>
            <a:ext cx="6474278" cy="1068611"/>
          </a:xfrm>
        </p:spPr>
        <p:txBody>
          <a:bodyPr/>
          <a:lstStyle/>
          <a:p>
            <a:r>
              <a:rPr lang="en-US"/>
              <a:t>Fort Wayne’s Plan for </a:t>
            </a:r>
            <a:br>
              <a:rPr lang="en-US"/>
            </a:br>
            <a:r>
              <a:rPr lang="en-US"/>
              <a:t>Stormwater Measures / BMPs</a:t>
            </a:r>
          </a:p>
        </p:txBody>
      </p:sp>
      <p:sp>
        <p:nvSpPr>
          <p:cNvPr id="2" name="Content Placeholder 1">
            <a:extLst>
              <a:ext uri="{FF2B5EF4-FFF2-40B4-BE49-F238E27FC236}">
                <a16:creationId xmlns:a16="http://schemas.microsoft.com/office/drawing/2014/main" id="{1EB89B06-46DA-FC9E-33EB-CC24DF839C0B}"/>
              </a:ext>
            </a:extLst>
          </p:cNvPr>
          <p:cNvSpPr>
            <a:spLocks noGrp="1"/>
          </p:cNvSpPr>
          <p:nvPr>
            <p:ph sz="half" idx="1"/>
          </p:nvPr>
        </p:nvSpPr>
        <p:spPr>
          <a:xfrm>
            <a:off x="628650" y="1825625"/>
            <a:ext cx="3886200" cy="4351338"/>
          </a:xfrm>
        </p:spPr>
        <p:txBody>
          <a:bodyPr vert="horz" lIns="91440" tIns="45720" rIns="91440" bIns="45720" rtlCol="0" anchor="t">
            <a:normAutofit/>
          </a:bodyPr>
          <a:lstStyle/>
          <a:p>
            <a:r>
              <a:rPr lang="en-US" sz="1800"/>
              <a:t>Improve Implementation of Construction / Effectiveness of Plans</a:t>
            </a:r>
          </a:p>
          <a:p>
            <a:endParaRPr lang="en-US" sz="1800"/>
          </a:p>
          <a:p>
            <a:r>
              <a:rPr lang="en-US" sz="1800"/>
              <a:t>Improve BMP’s Useful Life</a:t>
            </a:r>
          </a:p>
          <a:p>
            <a:pPr marL="0" indent="0">
              <a:buNone/>
            </a:pPr>
            <a:endParaRPr lang="en-US" sz="1800"/>
          </a:p>
          <a:p>
            <a:r>
              <a:rPr lang="en-US" sz="1800"/>
              <a:t>Improve Review and Reporting</a:t>
            </a:r>
          </a:p>
          <a:p>
            <a:pPr lvl="1"/>
            <a:r>
              <a:rPr lang="en-US"/>
              <a:t>IDEM MS4GP requires all Post Construction BMPs to be inspected</a:t>
            </a:r>
          </a:p>
          <a:p>
            <a:pPr marL="0" indent="0">
              <a:buNone/>
            </a:pPr>
            <a:endParaRPr lang="en-US" sz="1800"/>
          </a:p>
          <a:p>
            <a:pPr lvl="1"/>
            <a:r>
              <a:rPr lang="en-US"/>
              <a:t>Fort Wayne’s BMP Inspection Program will require all BMP Owners to perform annual inspections of their BMPs</a:t>
            </a:r>
            <a:endParaRPr lang="en-US">
              <a:cs typeface="Calibri"/>
            </a:endParaRPr>
          </a:p>
        </p:txBody>
      </p:sp>
      <p:pic>
        <p:nvPicPr>
          <p:cNvPr id="5" name="Picture 4" descr="Picture of the beginning of the requirements for municipal separate storm sewer systms general permit from the Indiana Department of Environmental Management.">
            <a:extLst>
              <a:ext uri="{FF2B5EF4-FFF2-40B4-BE49-F238E27FC236}">
                <a16:creationId xmlns:a16="http://schemas.microsoft.com/office/drawing/2014/main" id="{19598B75-683E-815D-3D7C-341565698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8885">
            <a:off x="4572000" y="2380125"/>
            <a:ext cx="4327173" cy="29424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182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Administering Inspection</a:t>
            </a:r>
            <a:br>
              <a:rPr lang="en-US"/>
            </a:br>
            <a:r>
              <a:rPr lang="en-US"/>
              <a:t>“Catching Rain BMP" app</a:t>
            </a:r>
          </a:p>
        </p:txBody>
      </p:sp>
      <p:sp>
        <p:nvSpPr>
          <p:cNvPr id="3" name="Content Placeholder 2"/>
          <p:cNvSpPr>
            <a:spLocks noGrp="1"/>
          </p:cNvSpPr>
          <p:nvPr>
            <p:ph idx="1"/>
          </p:nvPr>
        </p:nvSpPr>
        <p:spPr>
          <a:xfrm>
            <a:off x="628650" y="1825625"/>
            <a:ext cx="3745230" cy="4351338"/>
          </a:xfrm>
        </p:spPr>
        <p:txBody>
          <a:bodyPr vert="horz" lIns="91440" tIns="45720" rIns="91440" bIns="45720" rtlCol="0" anchor="t">
            <a:normAutofit/>
          </a:bodyPr>
          <a:lstStyle/>
          <a:p>
            <a:r>
              <a:rPr lang="en-US" sz="2400" dirty="0"/>
              <a:t>Allows users to inspect their assets</a:t>
            </a:r>
          </a:p>
          <a:p>
            <a:r>
              <a:rPr lang="en-US" sz="2400" dirty="0">
                <a:cs typeface="Calibri"/>
              </a:rPr>
              <a:t>Mobile devices with Cellular / </a:t>
            </a:r>
            <a:r>
              <a:rPr lang="en-US" sz="2400" dirty="0" err="1">
                <a:cs typeface="Calibri"/>
              </a:rPr>
              <a:t>Wifi</a:t>
            </a:r>
            <a:r>
              <a:rPr lang="en-US" sz="2400" dirty="0">
                <a:cs typeface="Calibri"/>
              </a:rPr>
              <a:t> connection</a:t>
            </a:r>
          </a:p>
          <a:p>
            <a:r>
              <a:rPr lang="en-US" sz="2400" dirty="0">
                <a:cs typeface="Calibri"/>
              </a:rPr>
              <a:t>Utilizes “ArcGIS Field Maps” and “ArcGIS Survey 123”</a:t>
            </a:r>
          </a:p>
          <a:p>
            <a:pPr lvl="1"/>
            <a:endParaRPr lang="en-US" sz="2100" dirty="0">
              <a:cs typeface="Calibri"/>
            </a:endParaRPr>
          </a:p>
          <a:p>
            <a:pPr lvl="1"/>
            <a:endParaRPr lang="en-US" sz="2100" dirty="0">
              <a:cs typeface="Calibri"/>
            </a:endParaRPr>
          </a:p>
          <a:p>
            <a:pPr marL="0" indent="0">
              <a:buNone/>
            </a:pPr>
            <a:endParaRPr lang="en-US" dirty="0">
              <a:cs typeface="Calibri"/>
            </a:endParaRPr>
          </a:p>
        </p:txBody>
      </p:sp>
      <p:grpSp>
        <p:nvGrpSpPr>
          <p:cNvPr id="10" name="Group 9" descr="QR code that links to the Catching Rain BMP app.">
            <a:extLst>
              <a:ext uri="{FF2B5EF4-FFF2-40B4-BE49-F238E27FC236}">
                <a16:creationId xmlns:a16="http://schemas.microsoft.com/office/drawing/2014/main" id="{D43B76F0-1C05-7866-6AD1-9CA43F68B1B9}"/>
              </a:ext>
            </a:extLst>
          </p:cNvPr>
          <p:cNvGrpSpPr/>
          <p:nvPr/>
        </p:nvGrpSpPr>
        <p:grpSpPr>
          <a:xfrm>
            <a:off x="2306676" y="4358553"/>
            <a:ext cx="1622463" cy="1685482"/>
            <a:chOff x="2306676" y="4358553"/>
            <a:chExt cx="1622463" cy="1685482"/>
          </a:xfrm>
        </p:grpSpPr>
        <p:sp>
          <p:nvSpPr>
            <p:cNvPr id="8" name="TextBox 7">
              <a:extLst>
                <a:ext uri="{FF2B5EF4-FFF2-40B4-BE49-F238E27FC236}">
                  <a16:creationId xmlns:a16="http://schemas.microsoft.com/office/drawing/2014/main" id="{6A042C79-572C-118E-2BA3-D6D5F92ED7E6}"/>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9" name="Picture 8" descr="A qr code with a few squares&#10;&#10;Description automatically generated">
              <a:extLst>
                <a:ext uri="{FF2B5EF4-FFF2-40B4-BE49-F238E27FC236}">
                  <a16:creationId xmlns:a16="http://schemas.microsoft.com/office/drawing/2014/main" id="{2793D018-8D15-CD01-DC7A-B532A9B65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pic>
        <p:nvPicPr>
          <p:cNvPr id="7" name="Picture 6" descr="Screenshot of what a MyStorm BMP app user will see when using the app.">
            <a:extLst>
              <a:ext uri="{FF2B5EF4-FFF2-40B4-BE49-F238E27FC236}">
                <a16:creationId xmlns:a16="http://schemas.microsoft.com/office/drawing/2014/main" id="{6B56F770-C019-50F3-2293-8AA3CE3C3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71550"/>
            <a:ext cx="3496678" cy="3857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481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Post Construction BMP Program</a:t>
            </a:r>
            <a:br>
              <a:rPr lang="en-US"/>
            </a:br>
            <a:r>
              <a:rPr lang="en-US"/>
              <a:t>Agenda</a:t>
            </a:r>
          </a:p>
        </p:txBody>
      </p:sp>
      <p:sp>
        <p:nvSpPr>
          <p:cNvPr id="3" name="Content Placeholder 2"/>
          <p:cNvSpPr>
            <a:spLocks noGrp="1"/>
          </p:cNvSpPr>
          <p:nvPr>
            <p:ph idx="1"/>
          </p:nvPr>
        </p:nvSpPr>
        <p:spPr>
          <a:xfrm>
            <a:off x="391887" y="2041525"/>
            <a:ext cx="7886700" cy="4351338"/>
          </a:xfrm>
        </p:spPr>
        <p:txBody>
          <a:bodyPr vert="horz" lIns="91440" tIns="45720" rIns="91440" bIns="45720" rtlCol="0" anchor="t">
            <a:normAutofit/>
          </a:bodyPr>
          <a:lstStyle/>
          <a:p>
            <a:pPr marL="0" indent="0">
              <a:buNone/>
            </a:pPr>
            <a:r>
              <a:rPr lang="en-US" sz="3200" dirty="0"/>
              <a:t>Your inspection matters</a:t>
            </a:r>
          </a:p>
          <a:p>
            <a:endParaRPr lang="en-US" sz="3200" dirty="0"/>
          </a:p>
          <a:p>
            <a:r>
              <a:rPr lang="en-US" sz="3200" dirty="0"/>
              <a:t>Why do we care?</a:t>
            </a:r>
          </a:p>
          <a:p>
            <a:r>
              <a:rPr lang="en-US" sz="3200" dirty="0"/>
              <a:t>What is a BMP?</a:t>
            </a:r>
            <a:endParaRPr lang="en-US" sz="3200" dirty="0">
              <a:cs typeface="Calibri"/>
            </a:endParaRPr>
          </a:p>
          <a:p>
            <a:r>
              <a:rPr lang="en-US" sz="3200" dirty="0"/>
              <a:t>Standardizing BMP Systems and Types </a:t>
            </a:r>
            <a:endParaRPr lang="en-US" sz="3200" dirty="0">
              <a:cs typeface="Calibri" panose="020F0502020204030204"/>
            </a:endParaRPr>
          </a:p>
          <a:p>
            <a:r>
              <a:rPr lang="en-US" sz="3200" dirty="0"/>
              <a:t>Why do we need to inspect?</a:t>
            </a:r>
            <a:endParaRPr lang="en-US" sz="3200" dirty="0">
              <a:cs typeface="Calibri" panose="020F0502020204030204"/>
            </a:endParaRPr>
          </a:p>
          <a:p>
            <a:r>
              <a:rPr lang="en-US" sz="3200" dirty="0"/>
              <a:t>Catching Rain BMP application</a:t>
            </a:r>
            <a:endParaRPr lang="en-US" sz="3200" dirty="0">
              <a:cs typeface="Calibri" panose="020F0502020204030204"/>
            </a:endParaRPr>
          </a:p>
          <a:p>
            <a:pPr marL="0" indent="0">
              <a:buNone/>
            </a:pPr>
            <a:endParaRPr lang="en-US" dirty="0"/>
          </a:p>
          <a:p>
            <a:pPr lvl="1"/>
            <a:endParaRPr lang="en-US" dirty="0"/>
          </a:p>
        </p:txBody>
      </p:sp>
    </p:spTree>
    <p:extLst>
      <p:ext uri="{BB962C8B-B14F-4D97-AF65-F5344CB8AC3E}">
        <p14:creationId xmlns:p14="http://schemas.microsoft.com/office/powerpoint/2010/main" val="218642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1BCEA6-D85A-8628-D8A9-DA598BF77C3E}"/>
              </a:ext>
            </a:extLst>
          </p:cNvPr>
          <p:cNvSpPr>
            <a:spLocks noGrp="1"/>
          </p:cNvSpPr>
          <p:nvPr>
            <p:ph type="title"/>
          </p:nvPr>
        </p:nvSpPr>
        <p:spPr/>
        <p:txBody>
          <a:bodyPr/>
          <a:lstStyle/>
          <a:p>
            <a:r>
              <a:rPr lang="en-US"/>
              <a:t>Downloading the “Catching Rain BMP” Tool</a:t>
            </a:r>
          </a:p>
        </p:txBody>
      </p:sp>
      <p:sp>
        <p:nvSpPr>
          <p:cNvPr id="2" name="Content Placeholder 1">
            <a:extLst>
              <a:ext uri="{FF2B5EF4-FFF2-40B4-BE49-F238E27FC236}">
                <a16:creationId xmlns:a16="http://schemas.microsoft.com/office/drawing/2014/main" id="{355C8E84-83DE-EED6-A90B-B2C80E59BC7C}"/>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Open the app store on your mobile device.</a:t>
            </a:r>
            <a:endParaRPr lang="en-US" dirty="0"/>
          </a:p>
          <a:p>
            <a:pPr marL="457200" indent="-457200">
              <a:buAutoNum type="arabicPeriod"/>
            </a:pPr>
            <a:r>
              <a:rPr lang="en-US" dirty="0">
                <a:solidFill>
                  <a:srgbClr val="000000"/>
                </a:solidFill>
                <a:latin typeface="Calibri"/>
                <a:cs typeface="Calibri"/>
              </a:rPr>
              <a:t>Search for the below 2 apps, download and install both.</a:t>
            </a:r>
          </a:p>
          <a:p>
            <a:pPr marL="0" indent="0">
              <a:buNone/>
            </a:pPr>
            <a:endParaRPr lang="en-US" dirty="0">
              <a:solidFill>
                <a:srgbClr val="000000"/>
              </a:solidFill>
              <a:latin typeface="Calibri"/>
              <a:cs typeface="Calibri"/>
            </a:endParaRPr>
          </a:p>
          <a:p>
            <a:pPr marL="971550" lvl="1" indent="-342900">
              <a:buAutoNum type="alphaLcPeriod"/>
            </a:pPr>
            <a:r>
              <a:rPr lang="en-US" dirty="0">
                <a:solidFill>
                  <a:srgbClr val="000000"/>
                </a:solidFill>
                <a:latin typeface="Calibri"/>
                <a:cs typeface="Calibri"/>
              </a:rPr>
              <a:t>ArcGIS Field Maps</a:t>
            </a:r>
          </a:p>
          <a:p>
            <a:pPr marL="628650" lvl="1" indent="0">
              <a:buNone/>
            </a:pPr>
            <a:endParaRPr lang="en-US" dirty="0">
              <a:solidFill>
                <a:srgbClr val="000000"/>
              </a:solidFill>
              <a:latin typeface="Calibri"/>
              <a:cs typeface="Calibri"/>
            </a:endParaRPr>
          </a:p>
          <a:p>
            <a:pPr marL="971550" lvl="1" indent="-342900">
              <a:buAutoNum type="alphaLcPeriod"/>
            </a:pPr>
            <a:endParaRPr lang="en-US" dirty="0">
              <a:cs typeface="Calibri" panose="020F0502020204030204"/>
            </a:endParaRPr>
          </a:p>
          <a:p>
            <a:pPr marL="971550" lvl="1" indent="-342900">
              <a:buAutoNum type="alphaLcPeriod"/>
            </a:pPr>
            <a:endParaRPr lang="en-US" dirty="0">
              <a:cs typeface="Calibri" panose="020F0502020204030204"/>
            </a:endParaRPr>
          </a:p>
          <a:p>
            <a:pPr marL="971550" lvl="1" indent="-342900">
              <a:buAutoNum type="alphaLcPeriod"/>
            </a:pPr>
            <a:endParaRPr lang="en-US" dirty="0">
              <a:cs typeface="Calibri" panose="020F0502020204030204"/>
            </a:endParaRPr>
          </a:p>
          <a:p>
            <a:pPr marL="971550" lvl="1" indent="-342900">
              <a:buAutoNum type="alphaLcPeriod"/>
            </a:pPr>
            <a:r>
              <a:rPr lang="en-US" dirty="0">
                <a:cs typeface="Calibri" panose="020F0502020204030204"/>
              </a:rPr>
              <a:t>ArcGIS Survey 123</a:t>
            </a:r>
          </a:p>
          <a:p>
            <a:pPr marL="971550" lvl="1" indent="-342900">
              <a:buAutoNum type="alphaLcPeriod"/>
            </a:pPr>
            <a:endParaRPr lang="en-US" dirty="0">
              <a:cs typeface="Calibri" panose="020F0502020204030204"/>
            </a:endParaRPr>
          </a:p>
          <a:p>
            <a:pPr marL="0" indent="0">
              <a:buNone/>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pPr marL="0" indent="0">
              <a:buNone/>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endParaRPr lang="en-US" dirty="0">
              <a:cs typeface="Calibri" panose="020F0502020204030204"/>
            </a:endParaRPr>
          </a:p>
        </p:txBody>
      </p:sp>
      <p:pic>
        <p:nvPicPr>
          <p:cNvPr id="7" name="Picture 6" descr="ArcGIS Field Maps icon">
            <a:extLst>
              <a:ext uri="{FF2B5EF4-FFF2-40B4-BE49-F238E27FC236}">
                <a16:creationId xmlns:a16="http://schemas.microsoft.com/office/drawing/2014/main" id="{B0C5CACD-CCF8-CBFD-73B9-C2E22F59E07B}"/>
              </a:ext>
            </a:extLst>
          </p:cNvPr>
          <p:cNvPicPr>
            <a:picLocks noChangeAspect="1"/>
          </p:cNvPicPr>
          <p:nvPr/>
        </p:nvPicPr>
        <p:blipFill>
          <a:blip r:embed="rId3"/>
          <a:stretch>
            <a:fillRect/>
          </a:stretch>
        </p:blipFill>
        <p:spPr>
          <a:xfrm>
            <a:off x="3766031" y="2870260"/>
            <a:ext cx="887759" cy="903901"/>
          </a:xfrm>
          <a:prstGeom prst="rect">
            <a:avLst/>
          </a:prstGeom>
        </p:spPr>
      </p:pic>
      <p:pic>
        <p:nvPicPr>
          <p:cNvPr id="8" name="Picture 7" descr="ArcGIS Survey 123 icon">
            <a:extLst>
              <a:ext uri="{FF2B5EF4-FFF2-40B4-BE49-F238E27FC236}">
                <a16:creationId xmlns:a16="http://schemas.microsoft.com/office/drawing/2014/main" id="{B8D28551-54DA-CF35-78B3-AC56DA17A288}"/>
              </a:ext>
            </a:extLst>
          </p:cNvPr>
          <p:cNvPicPr>
            <a:picLocks noChangeAspect="1"/>
          </p:cNvPicPr>
          <p:nvPr/>
        </p:nvPicPr>
        <p:blipFill>
          <a:blip r:embed="rId4"/>
          <a:stretch>
            <a:fillRect/>
          </a:stretch>
        </p:blipFill>
        <p:spPr>
          <a:xfrm>
            <a:off x="3766031" y="4369699"/>
            <a:ext cx="937367" cy="886236"/>
          </a:xfrm>
          <a:prstGeom prst="rect">
            <a:avLst/>
          </a:prstGeom>
        </p:spPr>
      </p:pic>
      <p:grpSp>
        <p:nvGrpSpPr>
          <p:cNvPr id="15" name="Group 14" descr="QR code that links to the Catching Rain BMP app.">
            <a:extLst>
              <a:ext uri="{FF2B5EF4-FFF2-40B4-BE49-F238E27FC236}">
                <a16:creationId xmlns:a16="http://schemas.microsoft.com/office/drawing/2014/main" id="{515CFBB6-4760-C7D3-CBC4-486746EBB80B}"/>
              </a:ext>
            </a:extLst>
          </p:cNvPr>
          <p:cNvGrpSpPr/>
          <p:nvPr/>
        </p:nvGrpSpPr>
        <p:grpSpPr>
          <a:xfrm>
            <a:off x="5748534" y="2684217"/>
            <a:ext cx="2693337" cy="2557257"/>
            <a:chOff x="5748534" y="2684217"/>
            <a:chExt cx="2693337" cy="2557257"/>
          </a:xfrm>
        </p:grpSpPr>
        <p:sp>
          <p:nvSpPr>
            <p:cNvPr id="13" name="TextBox 12">
              <a:extLst>
                <a:ext uri="{FF2B5EF4-FFF2-40B4-BE49-F238E27FC236}">
                  <a16:creationId xmlns:a16="http://schemas.microsoft.com/office/drawing/2014/main" id="{74F70B33-6341-9149-5C43-41394F0E18F3}"/>
                </a:ext>
              </a:extLst>
            </p:cNvPr>
            <p:cNvSpPr txBox="1"/>
            <p:nvPr/>
          </p:nvSpPr>
          <p:spPr>
            <a:xfrm>
              <a:off x="5748534" y="4964475"/>
              <a:ext cx="2693337" cy="276999"/>
            </a:xfrm>
            <a:prstGeom prst="rect">
              <a:avLst/>
            </a:prstGeom>
            <a:noFill/>
          </p:spPr>
          <p:txBody>
            <a:bodyPr wrap="square" lIns="91440" tIns="45720" rIns="91440" bIns="45720" rtlCol="0" anchor="t">
              <a:spAutoFit/>
            </a:bodyPr>
            <a:lstStyle/>
            <a:p>
              <a:pPr algn="ctr"/>
              <a:r>
                <a:rPr lang="en-US" sz="1200" dirty="0"/>
                <a:t>Catching Rain BMP app</a:t>
              </a:r>
            </a:p>
          </p:txBody>
        </p:sp>
        <p:pic>
          <p:nvPicPr>
            <p:cNvPr id="14" name="Picture 13" descr="A qr code with a few squares&#10;&#10;Description automatically generated">
              <a:extLst>
                <a:ext uri="{FF2B5EF4-FFF2-40B4-BE49-F238E27FC236}">
                  <a16:creationId xmlns:a16="http://schemas.microsoft.com/office/drawing/2014/main" id="{EB3F08A2-E290-8353-4500-578702853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4582" y="2684217"/>
              <a:ext cx="2221239" cy="2166266"/>
            </a:xfrm>
            <a:prstGeom prst="rect">
              <a:avLst/>
            </a:prstGeom>
          </p:spPr>
        </p:pic>
      </p:grpSp>
    </p:spTree>
    <p:extLst>
      <p:ext uri="{BB962C8B-B14F-4D97-AF65-F5344CB8AC3E}">
        <p14:creationId xmlns:p14="http://schemas.microsoft.com/office/powerpoint/2010/main" val="1896250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D70C2E-A4A1-E097-0755-31FBAED161A5}"/>
              </a:ext>
            </a:extLst>
          </p:cNvPr>
          <p:cNvSpPr>
            <a:spLocks noGrp="1"/>
          </p:cNvSpPr>
          <p:nvPr>
            <p:ph type="title"/>
          </p:nvPr>
        </p:nvSpPr>
        <p:spPr/>
        <p:txBody>
          <a:bodyPr/>
          <a:lstStyle/>
          <a:p>
            <a:r>
              <a:rPr lang="en-US"/>
              <a:t>How to Use “Catching Rain BMP” Tools </a:t>
            </a:r>
            <a:r>
              <a:rPr lang="en-US" sz="2400" i="1"/>
              <a:t>(cont.)</a:t>
            </a:r>
            <a:endParaRPr lang="en-US" sz="2400"/>
          </a:p>
        </p:txBody>
      </p:sp>
      <p:sp>
        <p:nvSpPr>
          <p:cNvPr id="2" name="Content Placeholder 1">
            <a:extLst>
              <a:ext uri="{FF2B5EF4-FFF2-40B4-BE49-F238E27FC236}">
                <a16:creationId xmlns:a16="http://schemas.microsoft.com/office/drawing/2014/main" id="{B83BCC5F-0AEA-413A-09F2-24EB00B8DFAB}"/>
              </a:ext>
            </a:extLst>
          </p:cNvPr>
          <p:cNvSpPr>
            <a:spLocks noGrp="1"/>
          </p:cNvSpPr>
          <p:nvPr>
            <p:ph idx="1"/>
          </p:nvPr>
        </p:nvSpPr>
        <p:spPr>
          <a:xfrm>
            <a:off x="139901" y="2024942"/>
            <a:ext cx="5981285" cy="4351338"/>
          </a:xfrm>
        </p:spPr>
        <p:txBody>
          <a:bodyPr vert="horz" lIns="91440" tIns="45720" rIns="91440" bIns="45720" rtlCol="0" anchor="t">
            <a:normAutofit/>
          </a:bodyPr>
          <a:lstStyle/>
          <a:p>
            <a:pPr marL="457200" indent="-457200">
              <a:buFont typeface="+mj-lt"/>
              <a:buAutoNum type="arabicPeriod"/>
            </a:pPr>
            <a:r>
              <a:rPr lang="en-US" sz="2000"/>
              <a:t>Scan the QR Code with your phone camera to open the Catching Rain BMP app.</a:t>
            </a:r>
            <a:endParaRPr lang="en-US" sz="2000">
              <a:cs typeface="Calibri"/>
            </a:endParaRPr>
          </a:p>
          <a:p>
            <a:pPr marL="457200" indent="-457200">
              <a:buFont typeface="+mj-lt"/>
              <a:buAutoNum type="arabicPeriod"/>
            </a:pPr>
            <a:r>
              <a:rPr lang="en-US" sz="2000"/>
              <a:t>If you are taken to a login screen, Click </a:t>
            </a:r>
            <a:r>
              <a:rPr lang="en-US" sz="2000">
                <a:ea typeface="Calibri" panose="020F0502020204030204" pitchFamily="34" charset="0"/>
                <a:cs typeface="Times New Roman" panose="02020603050405020304" pitchFamily="18" charset="0"/>
                <a:sym typeface="Wingdings" panose="05000000000000000000" pitchFamily="2" charset="2"/>
              </a:rPr>
              <a:t></a:t>
            </a:r>
            <a:r>
              <a:rPr lang="en-US" sz="2000">
                <a:ea typeface="Calibri" panose="020F0502020204030204" pitchFamily="34" charset="0"/>
                <a:cs typeface="Times New Roman" panose="02020603050405020304" pitchFamily="18" charset="0"/>
              </a:rPr>
              <a:t> Skip Sign In.</a:t>
            </a:r>
          </a:p>
          <a:p>
            <a:pPr marL="457200" indent="-457200">
              <a:buFont typeface="+mj-lt"/>
              <a:buAutoNum type="arabicPeriod"/>
            </a:pPr>
            <a:r>
              <a:rPr lang="en-US" sz="2000">
                <a:cs typeface="Times New Roman"/>
              </a:rPr>
              <a:t>Your screen will open to a default map.</a:t>
            </a:r>
          </a:p>
          <a:p>
            <a:pPr marL="457200" indent="-457200">
              <a:buFont typeface="+mj-lt"/>
              <a:buAutoNum type="arabicPeriod"/>
            </a:pPr>
            <a:r>
              <a:rPr lang="en-US" sz="2000">
                <a:cs typeface="Times New Roman"/>
              </a:rPr>
              <a:t>Click the arrow icon         within the app, and the map will move to your current location.</a:t>
            </a:r>
          </a:p>
          <a:p>
            <a:pPr marL="457200" indent="-457200">
              <a:buFont typeface="+mj-lt"/>
              <a:buAutoNum type="arabicPeriod"/>
            </a:pPr>
            <a:r>
              <a:rPr lang="en-US" sz="2000">
                <a:cs typeface="Times New Roman"/>
              </a:rPr>
              <a:t>You can also click the search icon         and enter your address to see that specific property</a:t>
            </a:r>
          </a:p>
          <a:p>
            <a:pPr marL="0" indent="0">
              <a:buNone/>
            </a:pPr>
            <a:r>
              <a:rPr lang="en-US" sz="2000">
                <a:cs typeface="Times New Roman" panose="02020603050405020304" pitchFamily="18" charset="0"/>
              </a:rPr>
              <a:t>Note: if you can’t see a BMP on your property, try zooming out on the map! Larger sites may have BMPs that are spread out, or have multiple BMPs</a:t>
            </a:r>
            <a:endParaRPr lang="en-US" sz="2000"/>
          </a:p>
        </p:txBody>
      </p:sp>
      <p:pic>
        <p:nvPicPr>
          <p:cNvPr id="5" name="Picture 4" descr="Arrow icon">
            <a:extLst>
              <a:ext uri="{FF2B5EF4-FFF2-40B4-BE49-F238E27FC236}">
                <a16:creationId xmlns:a16="http://schemas.microsoft.com/office/drawing/2014/main" id="{73FF3AA3-EF46-4B38-0130-7D7512879076}"/>
              </a:ext>
            </a:extLst>
          </p:cNvPr>
          <p:cNvPicPr>
            <a:picLocks noChangeAspect="1"/>
          </p:cNvPicPr>
          <p:nvPr/>
        </p:nvPicPr>
        <p:blipFill>
          <a:blip r:embed="rId3"/>
          <a:stretch>
            <a:fillRect/>
          </a:stretch>
        </p:blipFill>
        <p:spPr>
          <a:xfrm>
            <a:off x="2796961" y="3672520"/>
            <a:ext cx="371888" cy="365792"/>
          </a:xfrm>
          <a:prstGeom prst="rect">
            <a:avLst/>
          </a:prstGeom>
        </p:spPr>
      </p:pic>
      <p:pic>
        <p:nvPicPr>
          <p:cNvPr id="6" name="Picture 5" descr="Maginfying glass icon">
            <a:extLst>
              <a:ext uri="{FF2B5EF4-FFF2-40B4-BE49-F238E27FC236}">
                <a16:creationId xmlns:a16="http://schemas.microsoft.com/office/drawing/2014/main" id="{380E2FBC-6111-EB8C-63E3-C340F2569957}"/>
              </a:ext>
            </a:extLst>
          </p:cNvPr>
          <p:cNvPicPr>
            <a:picLocks noChangeAspect="1"/>
          </p:cNvPicPr>
          <p:nvPr/>
        </p:nvPicPr>
        <p:blipFill>
          <a:blip r:embed="rId4"/>
          <a:stretch>
            <a:fillRect/>
          </a:stretch>
        </p:blipFill>
        <p:spPr>
          <a:xfrm>
            <a:off x="4133850" y="4388940"/>
            <a:ext cx="361950" cy="269240"/>
          </a:xfrm>
          <a:prstGeom prst="rect">
            <a:avLst/>
          </a:prstGeom>
        </p:spPr>
      </p:pic>
      <p:grpSp>
        <p:nvGrpSpPr>
          <p:cNvPr id="7" name="Group 6" descr="QR code that links to the Catching Rain BMP app.">
            <a:extLst>
              <a:ext uri="{FF2B5EF4-FFF2-40B4-BE49-F238E27FC236}">
                <a16:creationId xmlns:a16="http://schemas.microsoft.com/office/drawing/2014/main" id="{5D9B6AE6-F666-5FED-68A8-E17EDDE4953D}"/>
              </a:ext>
            </a:extLst>
          </p:cNvPr>
          <p:cNvGrpSpPr/>
          <p:nvPr/>
        </p:nvGrpSpPr>
        <p:grpSpPr>
          <a:xfrm>
            <a:off x="6676792" y="2972698"/>
            <a:ext cx="1622463" cy="1685482"/>
            <a:chOff x="2306676" y="4358553"/>
            <a:chExt cx="1622463" cy="1685482"/>
          </a:xfrm>
        </p:grpSpPr>
        <p:sp>
          <p:nvSpPr>
            <p:cNvPr id="8" name="TextBox 7">
              <a:extLst>
                <a:ext uri="{FF2B5EF4-FFF2-40B4-BE49-F238E27FC236}">
                  <a16:creationId xmlns:a16="http://schemas.microsoft.com/office/drawing/2014/main" id="{3FEFBBC9-24D1-44F5-3E5C-194B9FC978AB}"/>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9" name="Picture 8" descr="A qr code with a few squares&#10;&#10;Description automatically generated">
              <a:extLst>
                <a:ext uri="{FF2B5EF4-FFF2-40B4-BE49-F238E27FC236}">
                  <a16:creationId xmlns:a16="http://schemas.microsoft.com/office/drawing/2014/main" id="{4A5D563C-EF10-19F3-4589-D69F66EF8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spTree>
    <p:extLst>
      <p:ext uri="{BB962C8B-B14F-4D97-AF65-F5344CB8AC3E}">
        <p14:creationId xmlns:p14="http://schemas.microsoft.com/office/powerpoint/2010/main" val="3552985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552B86-3354-A077-DD4B-76A3402B230F}"/>
              </a:ext>
            </a:extLst>
          </p:cNvPr>
          <p:cNvSpPr>
            <a:spLocks noGrp="1"/>
          </p:cNvSpPr>
          <p:nvPr>
            <p:ph type="title"/>
          </p:nvPr>
        </p:nvSpPr>
        <p:spPr/>
        <p:txBody>
          <a:bodyPr/>
          <a:lstStyle/>
          <a:p>
            <a:r>
              <a:rPr lang="en-US"/>
              <a:t>How to Use “Catching Rain BMP” Tool </a:t>
            </a:r>
            <a:r>
              <a:rPr lang="en-US" sz="2400" i="1"/>
              <a:t>(cont.)</a:t>
            </a:r>
            <a:endParaRPr lang="en-US" sz="2400" i="1">
              <a:cs typeface="Calibri"/>
            </a:endParaRPr>
          </a:p>
        </p:txBody>
      </p:sp>
      <p:sp>
        <p:nvSpPr>
          <p:cNvPr id="2" name="Content Placeholder 1">
            <a:extLst>
              <a:ext uri="{FF2B5EF4-FFF2-40B4-BE49-F238E27FC236}">
                <a16:creationId xmlns:a16="http://schemas.microsoft.com/office/drawing/2014/main" id="{2D83BC0B-7CBE-D594-2EA8-0BA0DAF0BDCC}"/>
              </a:ext>
            </a:extLst>
          </p:cNvPr>
          <p:cNvSpPr>
            <a:spLocks noGrp="1"/>
          </p:cNvSpPr>
          <p:nvPr>
            <p:ph idx="1"/>
          </p:nvPr>
        </p:nvSpPr>
        <p:spPr>
          <a:xfrm>
            <a:off x="634251" y="1840196"/>
            <a:ext cx="3943350" cy="4351338"/>
          </a:xfrm>
        </p:spPr>
        <p:txBody>
          <a:bodyPr vert="horz" lIns="91440" tIns="45720" rIns="91440" bIns="45720" rtlCol="0" anchor="t">
            <a:normAutofit/>
          </a:bodyPr>
          <a:lstStyle/>
          <a:p>
            <a:pPr marL="0" indent="0">
              <a:buNone/>
            </a:pPr>
            <a:r>
              <a:rPr lang="en-US" b="1" dirty="0"/>
              <a:t>CHOOSE A BMP</a:t>
            </a:r>
          </a:p>
          <a:p>
            <a:pPr marL="457200" indent="-457200">
              <a:buFont typeface="+mj-lt"/>
              <a:buAutoNum type="arabicPeriod"/>
            </a:pPr>
            <a:r>
              <a:rPr lang="en-US" sz="2000" b="1" dirty="0">
                <a:solidFill>
                  <a:srgbClr val="FF0000"/>
                </a:solidFill>
              </a:rPr>
              <a:t>RED </a:t>
            </a:r>
            <a:r>
              <a:rPr lang="en-US" sz="2000" b="1" dirty="0"/>
              <a:t>= </a:t>
            </a:r>
            <a:r>
              <a:rPr lang="en-US" sz="2000" dirty="0"/>
              <a:t> needs inspected</a:t>
            </a:r>
            <a:endParaRPr lang="en-US" sz="2000" b="1" dirty="0"/>
          </a:p>
          <a:p>
            <a:pPr marL="457200" indent="-457200">
              <a:buFont typeface="+mj-lt"/>
              <a:buAutoNum type="arabicPeriod"/>
            </a:pPr>
            <a:r>
              <a:rPr lang="en-US" sz="2000" b="1" dirty="0">
                <a:solidFill>
                  <a:schemeClr val="accent3">
                    <a:lumMod val="60000"/>
                    <a:lumOff val="40000"/>
                  </a:schemeClr>
                </a:solidFill>
              </a:rPr>
              <a:t>BLUE </a:t>
            </a:r>
            <a:r>
              <a:rPr lang="en-US" sz="2000" b="1" dirty="0"/>
              <a:t>= </a:t>
            </a:r>
            <a:r>
              <a:rPr lang="en-US" sz="2000" dirty="0"/>
              <a:t>inspection has been submitted</a:t>
            </a:r>
            <a:endParaRPr lang="en-US" sz="2000" b="1" dirty="0">
              <a:solidFill>
                <a:schemeClr val="accent3">
                  <a:lumMod val="60000"/>
                  <a:lumOff val="40000"/>
                </a:schemeClr>
              </a:solidFill>
            </a:endParaRPr>
          </a:p>
          <a:p>
            <a:pPr marL="457200" indent="-457200">
              <a:buFont typeface="+mj-lt"/>
              <a:buAutoNum type="arabicPeriod"/>
            </a:pPr>
            <a:r>
              <a:rPr lang="en-US" sz="2000" dirty="0"/>
              <a:t>Click on a BMP on the map that you want to inspect.</a:t>
            </a:r>
          </a:p>
          <a:p>
            <a:pPr marL="342900" lvl="1" indent="0">
              <a:buNone/>
            </a:pPr>
            <a:r>
              <a:rPr lang="en-US" i="1" dirty="0"/>
              <a:t>Note: </a:t>
            </a:r>
            <a:r>
              <a:rPr lang="en-US" dirty="0"/>
              <a:t>You may have more than one BMP on your property. </a:t>
            </a:r>
          </a:p>
          <a:p>
            <a:pPr marL="457200" indent="-457200">
              <a:buFont typeface="+mj-lt"/>
              <a:buAutoNum type="arabicPeriod"/>
            </a:pPr>
            <a:r>
              <a:rPr lang="en-US" sz="2000" dirty="0">
                <a:solidFill>
                  <a:srgbClr val="000000"/>
                </a:solidFill>
              </a:rPr>
              <a:t>Select </a:t>
            </a:r>
            <a:r>
              <a:rPr lang="en-US" sz="2000" dirty="0">
                <a:solidFill>
                  <a:srgbClr val="0070C0"/>
                </a:solidFill>
              </a:rPr>
              <a:t>“</a:t>
            </a:r>
            <a:r>
              <a:rPr lang="en-US" sz="2000" b="1" u="sng" dirty="0">
                <a:solidFill>
                  <a:srgbClr val="0070C0"/>
                </a:solidFill>
              </a:rPr>
              <a:t>CLICK TO BEGIN INSPECTION” </a:t>
            </a:r>
            <a:endParaRPr lang="en-US" sz="2000" dirty="0">
              <a:cs typeface="Calibri"/>
            </a:endParaRPr>
          </a:p>
          <a:p>
            <a:pPr marL="342900" lvl="1" indent="0">
              <a:buNone/>
            </a:pPr>
            <a:r>
              <a:rPr lang="en-US" dirty="0">
                <a:solidFill>
                  <a:srgbClr val="000000"/>
                </a:solidFill>
                <a:cs typeface="Calibri"/>
              </a:rPr>
              <a:t>a. This will open Survey123.</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cs typeface="Calibri" panose="020F0502020204030204"/>
            </a:endParaRPr>
          </a:p>
        </p:txBody>
      </p:sp>
      <p:pic>
        <p:nvPicPr>
          <p:cNvPr id="10" name="Picture 9" descr="Screenshot of a map showing BMPs in the app.">
            <a:extLst>
              <a:ext uri="{FF2B5EF4-FFF2-40B4-BE49-F238E27FC236}">
                <a16:creationId xmlns:a16="http://schemas.microsoft.com/office/drawing/2014/main" id="{3C56828E-9ACE-F8AB-C105-CE617548E8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634"/>
          <a:stretch/>
        </p:blipFill>
        <p:spPr>
          <a:xfrm>
            <a:off x="5754620" y="1747692"/>
            <a:ext cx="1889159" cy="2028419"/>
          </a:xfrm>
          <a:prstGeom prst="rect">
            <a:avLst/>
          </a:prstGeom>
          <a:ln>
            <a:solidFill>
              <a:schemeClr val="tx1"/>
            </a:solidFill>
          </a:ln>
        </p:spPr>
      </p:pic>
      <p:sp>
        <p:nvSpPr>
          <p:cNvPr id="11" name="TextBox 10">
            <a:extLst>
              <a:ext uri="{FF2B5EF4-FFF2-40B4-BE49-F238E27FC236}">
                <a16:creationId xmlns:a16="http://schemas.microsoft.com/office/drawing/2014/main" id="{8A329734-8EAC-8203-951E-0C15A0CE9B03}"/>
              </a:ext>
            </a:extLst>
          </p:cNvPr>
          <p:cNvSpPr txBox="1"/>
          <p:nvPr/>
        </p:nvSpPr>
        <p:spPr>
          <a:xfrm>
            <a:off x="5754618" y="3732473"/>
            <a:ext cx="1805302" cy="230832"/>
          </a:xfrm>
          <a:prstGeom prst="rect">
            <a:avLst/>
          </a:prstGeom>
          <a:noFill/>
        </p:spPr>
        <p:txBody>
          <a:bodyPr wrap="none" rtlCol="0">
            <a:spAutoFit/>
          </a:bodyPr>
          <a:lstStyle/>
          <a:p>
            <a:pPr algn="r"/>
            <a:r>
              <a:rPr lang="en-US" sz="900"/>
              <a:t>Example of Two BMPs on Property</a:t>
            </a:r>
          </a:p>
        </p:txBody>
      </p:sp>
      <p:pic>
        <p:nvPicPr>
          <p:cNvPr id="5" name="Picture 4" descr="Screenshot of what pops up when a BMP is selected in the app.">
            <a:extLst>
              <a:ext uri="{FF2B5EF4-FFF2-40B4-BE49-F238E27FC236}">
                <a16:creationId xmlns:a16="http://schemas.microsoft.com/office/drawing/2014/main" id="{4FB84C08-F626-9A76-61D4-440EB97CDEA1}"/>
              </a:ext>
            </a:extLst>
          </p:cNvPr>
          <p:cNvPicPr>
            <a:picLocks noChangeAspect="1"/>
          </p:cNvPicPr>
          <p:nvPr/>
        </p:nvPicPr>
        <p:blipFill>
          <a:blip r:embed="rId3"/>
          <a:stretch>
            <a:fillRect/>
          </a:stretch>
        </p:blipFill>
        <p:spPr>
          <a:xfrm>
            <a:off x="5626343" y="4087315"/>
            <a:ext cx="2145711" cy="1873389"/>
          </a:xfrm>
          <a:prstGeom prst="rect">
            <a:avLst/>
          </a:prstGeom>
        </p:spPr>
      </p:pic>
      <p:sp>
        <p:nvSpPr>
          <p:cNvPr id="7" name="TextBox 6">
            <a:extLst>
              <a:ext uri="{FF2B5EF4-FFF2-40B4-BE49-F238E27FC236}">
                <a16:creationId xmlns:a16="http://schemas.microsoft.com/office/drawing/2014/main" id="{D97CE83A-8B11-03CB-72CF-6F9A786CFEE8}"/>
              </a:ext>
            </a:extLst>
          </p:cNvPr>
          <p:cNvSpPr txBox="1"/>
          <p:nvPr/>
        </p:nvSpPr>
        <p:spPr>
          <a:xfrm>
            <a:off x="5948829" y="5960702"/>
            <a:ext cx="1378904" cy="230832"/>
          </a:xfrm>
          <a:prstGeom prst="rect">
            <a:avLst/>
          </a:prstGeom>
          <a:noFill/>
        </p:spPr>
        <p:txBody>
          <a:bodyPr wrap="none" rtlCol="0">
            <a:spAutoFit/>
          </a:bodyPr>
          <a:lstStyle/>
          <a:p>
            <a:pPr algn="r"/>
            <a:r>
              <a:rPr lang="en-US" sz="900"/>
              <a:t>Example of Selected BMP</a:t>
            </a:r>
          </a:p>
        </p:txBody>
      </p:sp>
    </p:spTree>
    <p:extLst>
      <p:ext uri="{BB962C8B-B14F-4D97-AF65-F5344CB8AC3E}">
        <p14:creationId xmlns:p14="http://schemas.microsoft.com/office/powerpoint/2010/main" val="1846617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F6E1BE-829C-21CE-9087-82B1C33AEB3E}"/>
              </a:ext>
            </a:extLst>
          </p:cNvPr>
          <p:cNvSpPr>
            <a:spLocks noGrp="1"/>
          </p:cNvSpPr>
          <p:nvPr>
            <p:ph type="title"/>
          </p:nvPr>
        </p:nvSpPr>
        <p:spPr/>
        <p:txBody>
          <a:bodyPr/>
          <a:lstStyle/>
          <a:p>
            <a:r>
              <a:rPr lang="en-US"/>
              <a:t>How to Use “Catching Rain BMP” Tool </a:t>
            </a:r>
            <a:r>
              <a:rPr lang="en-US" sz="2400" i="1"/>
              <a:t>(cont.)</a:t>
            </a:r>
            <a:endParaRPr lang="en-US" sz="2400"/>
          </a:p>
        </p:txBody>
      </p:sp>
      <p:sp>
        <p:nvSpPr>
          <p:cNvPr id="2" name="Content Placeholder 1">
            <a:extLst>
              <a:ext uri="{FF2B5EF4-FFF2-40B4-BE49-F238E27FC236}">
                <a16:creationId xmlns:a16="http://schemas.microsoft.com/office/drawing/2014/main" id="{B5D7D72B-7C3D-C52B-143D-C95308CD0A9A}"/>
              </a:ext>
            </a:extLst>
          </p:cNvPr>
          <p:cNvSpPr>
            <a:spLocks noGrp="1"/>
          </p:cNvSpPr>
          <p:nvPr>
            <p:ph idx="1"/>
          </p:nvPr>
        </p:nvSpPr>
        <p:spPr>
          <a:xfrm>
            <a:off x="467996" y="2051196"/>
            <a:ext cx="3943350" cy="3154649"/>
          </a:xfrm>
        </p:spPr>
        <p:txBody>
          <a:bodyPr vert="horz" lIns="91440" tIns="45720" rIns="91440" bIns="45720" rtlCol="0" anchor="t">
            <a:normAutofit/>
          </a:bodyPr>
          <a:lstStyle/>
          <a:p>
            <a:pPr marL="0" indent="0">
              <a:buNone/>
            </a:pPr>
            <a:r>
              <a:rPr lang="en-US" b="1" dirty="0"/>
              <a:t>BMP INSPECTION</a:t>
            </a:r>
          </a:p>
          <a:p>
            <a:pPr marL="457200" indent="-457200">
              <a:buFont typeface="+mj-lt"/>
              <a:buAutoNum type="arabicPeriod"/>
            </a:pPr>
            <a:r>
              <a:rPr lang="en-US" sz="2000" dirty="0"/>
              <a:t>Once the link is clicked, it will launch the Survey123 app.</a:t>
            </a:r>
          </a:p>
          <a:p>
            <a:pPr marL="457200" indent="-457200">
              <a:buFont typeface="+mj-lt"/>
              <a:buAutoNum type="arabicPeriod"/>
            </a:pPr>
            <a:r>
              <a:rPr lang="en-US" sz="2000" dirty="0"/>
              <a:t>Click </a:t>
            </a:r>
            <a:r>
              <a:rPr lang="en-US" sz="2000" i="1" dirty="0"/>
              <a:t>“Continue without Signing In”</a:t>
            </a:r>
            <a:r>
              <a:rPr lang="en-US" sz="2000" dirty="0"/>
              <a:t>.</a:t>
            </a: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cs typeface="Calibri" panose="020F0502020204030204"/>
            </a:endParaRPr>
          </a:p>
        </p:txBody>
      </p:sp>
      <p:pic>
        <p:nvPicPr>
          <p:cNvPr id="15" name="Picture 14" descr="Screenshot of the sign in page of ArcGIS Survey123.">
            <a:extLst>
              <a:ext uri="{FF2B5EF4-FFF2-40B4-BE49-F238E27FC236}">
                <a16:creationId xmlns:a16="http://schemas.microsoft.com/office/drawing/2014/main" id="{80736CB4-E474-4EE4-F68B-E5EF634161C1}"/>
              </a:ext>
            </a:extLst>
          </p:cNvPr>
          <p:cNvPicPr>
            <a:picLocks noChangeAspect="1"/>
          </p:cNvPicPr>
          <p:nvPr/>
        </p:nvPicPr>
        <p:blipFill>
          <a:blip r:embed="rId4"/>
          <a:srcRect l="48834"/>
          <a:stretch/>
        </p:blipFill>
        <p:spPr>
          <a:xfrm>
            <a:off x="4571999" y="2051196"/>
            <a:ext cx="4615697" cy="3477735"/>
          </a:xfrm>
          <a:prstGeom prst="rect">
            <a:avLst/>
          </a:prstGeom>
        </p:spPr>
      </p:pic>
      <p:sp>
        <p:nvSpPr>
          <p:cNvPr id="11" name="Arrow: Right 10" descr="Arrow pointing to where the 'Continue without signing in' button is located on the sign in screen.">
            <a:extLst>
              <a:ext uri="{FF2B5EF4-FFF2-40B4-BE49-F238E27FC236}">
                <a16:creationId xmlns:a16="http://schemas.microsoft.com/office/drawing/2014/main" id="{3A861639-C16E-EE1B-DF1F-779997EAC16F}"/>
              </a:ext>
            </a:extLst>
          </p:cNvPr>
          <p:cNvSpPr/>
          <p:nvPr/>
        </p:nvSpPr>
        <p:spPr>
          <a:xfrm rot="643680">
            <a:off x="2512650" y="3839477"/>
            <a:ext cx="3074698" cy="27755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34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a:t>
            </a:r>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322447" y="1958975"/>
            <a:ext cx="3448051" cy="3184525"/>
          </a:xfrm>
        </p:spPr>
        <p:txBody>
          <a:bodyPr vert="horz" lIns="91440" tIns="45720" rIns="91440" bIns="45720" numCol="1" rtlCol="0" anchor="t">
            <a:normAutofit/>
          </a:bodyPr>
          <a:lstStyle/>
          <a:p>
            <a:r>
              <a:rPr lang="en-US" dirty="0"/>
              <a:t>Brief instructions are on the top of the page.</a:t>
            </a:r>
            <a:endParaRPr lang="en-US" dirty="0">
              <a:cs typeface="Calibri"/>
            </a:endParaRPr>
          </a:p>
          <a:p>
            <a:endParaRPr lang="en-US" dirty="0"/>
          </a:p>
          <a:p>
            <a:r>
              <a:rPr lang="en-US" dirty="0"/>
              <a:t>Enter the date of the inspection</a:t>
            </a:r>
            <a:endParaRPr lang="en-US" dirty="0">
              <a:cs typeface="Calibri"/>
            </a:endParaRPr>
          </a:p>
        </p:txBody>
      </p:sp>
      <p:pic>
        <p:nvPicPr>
          <p:cNvPr id="9" name="Picture 8" descr="Screenshot showing how to record an inspection on the app.">
            <a:extLst>
              <a:ext uri="{FF2B5EF4-FFF2-40B4-BE49-F238E27FC236}">
                <a16:creationId xmlns:a16="http://schemas.microsoft.com/office/drawing/2014/main" id="{07E46689-742C-86C8-A2BC-4F3D1CF3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1958975"/>
            <a:ext cx="4526130" cy="2784613"/>
          </a:xfrm>
          <a:prstGeom prst="rect">
            <a:avLst/>
          </a:prstGeom>
        </p:spPr>
      </p:pic>
      <p:sp>
        <p:nvSpPr>
          <p:cNvPr id="11" name="Arrow: Right 10" descr="Arrow pointing to the instructions on the screenshot.">
            <a:extLst>
              <a:ext uri="{FF2B5EF4-FFF2-40B4-BE49-F238E27FC236}">
                <a16:creationId xmlns:a16="http://schemas.microsoft.com/office/drawing/2014/main" id="{7B79D5F0-272A-F696-0715-DC34C55F7EF0}"/>
              </a:ext>
            </a:extLst>
          </p:cNvPr>
          <p:cNvSpPr/>
          <p:nvPr/>
        </p:nvSpPr>
        <p:spPr>
          <a:xfrm>
            <a:off x="3549316" y="2286000"/>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descr="Arrow pointing to where a user would enter the date of the inspection.">
            <a:extLst>
              <a:ext uri="{FF2B5EF4-FFF2-40B4-BE49-F238E27FC236}">
                <a16:creationId xmlns:a16="http://schemas.microsoft.com/office/drawing/2014/main" id="{6E4F2125-17C8-D728-CE12-7E781DE51198}"/>
              </a:ext>
            </a:extLst>
          </p:cNvPr>
          <p:cNvSpPr/>
          <p:nvPr/>
        </p:nvSpPr>
        <p:spPr>
          <a:xfrm>
            <a:off x="3629025" y="3906253"/>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760696"/>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Enter the address of the property</a:t>
            </a:r>
          </a:p>
          <a:p>
            <a:r>
              <a:rPr lang="en-US"/>
              <a:t>Enter who’s inspecting the BMP</a:t>
            </a:r>
          </a:p>
          <a:p>
            <a:r>
              <a:rPr lang="en-US"/>
              <a:t>Enter who owns the BMP</a:t>
            </a:r>
            <a:endParaRPr lang="en-US">
              <a:cs typeface="Calibri"/>
            </a:endParaRPr>
          </a:p>
        </p:txBody>
      </p:sp>
      <p:pic>
        <p:nvPicPr>
          <p:cNvPr id="5" name="Picture 4" descr="Graphical user interface, application&#10;&#10;Description automatically generated">
            <a:extLst>
              <a:ext uri="{FF2B5EF4-FFF2-40B4-BE49-F238E27FC236}">
                <a16:creationId xmlns:a16="http://schemas.microsoft.com/office/drawing/2014/main" id="{C5613A76-657A-E7EB-BD7A-B69641B77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1953132"/>
            <a:ext cx="4530138" cy="4820648"/>
          </a:xfrm>
          <a:prstGeom prst="rect">
            <a:avLst/>
          </a:prstGeom>
        </p:spPr>
      </p:pic>
      <p:sp>
        <p:nvSpPr>
          <p:cNvPr id="7" name="Arrow: Right 6">
            <a:extLst>
              <a:ext uri="{FF2B5EF4-FFF2-40B4-BE49-F238E27FC236}">
                <a16:creationId xmlns:a16="http://schemas.microsoft.com/office/drawing/2014/main" id="{B47D4648-7071-58FE-3DFE-5B172EE106D0}"/>
              </a:ext>
            </a:extLst>
          </p:cNvPr>
          <p:cNvSpPr/>
          <p:nvPr/>
        </p:nvSpPr>
        <p:spPr>
          <a:xfrm>
            <a:off x="3629025" y="197921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DAD856E-711F-A686-D316-B2E8CD4F8C3F}"/>
              </a:ext>
            </a:extLst>
          </p:cNvPr>
          <p:cNvSpPr/>
          <p:nvPr/>
        </p:nvSpPr>
        <p:spPr>
          <a:xfrm>
            <a:off x="3607720" y="286103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39A40C8-A82E-972E-2D6A-8E7CB35E54F4}"/>
              </a:ext>
            </a:extLst>
          </p:cNvPr>
          <p:cNvSpPr/>
          <p:nvPr/>
        </p:nvSpPr>
        <p:spPr>
          <a:xfrm>
            <a:off x="3643563" y="4727774"/>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242068"/>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Fill out Pretreatment and Main Treatment components</a:t>
            </a:r>
          </a:p>
        </p:txBody>
      </p:sp>
      <p:pic>
        <p:nvPicPr>
          <p:cNvPr id="7" name="Picture 6" descr="Screenshot showing the four questions asked in the pretreatment and main treatment component of the inspection.">
            <a:extLst>
              <a:ext uri="{FF2B5EF4-FFF2-40B4-BE49-F238E27FC236}">
                <a16:creationId xmlns:a16="http://schemas.microsoft.com/office/drawing/2014/main" id="{51492A38-D11E-F07A-5D07-43DC7709D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254" y="1947589"/>
            <a:ext cx="4198441" cy="4905570"/>
          </a:xfrm>
          <a:prstGeom prst="rect">
            <a:avLst/>
          </a:prstGeom>
        </p:spPr>
      </p:pic>
      <p:sp>
        <p:nvSpPr>
          <p:cNvPr id="3" name="Arrow: Right 2" descr="Arrow pointing to the first question to answer as part of the pretreatment and main treatment component of the inspection.">
            <a:extLst>
              <a:ext uri="{FF2B5EF4-FFF2-40B4-BE49-F238E27FC236}">
                <a16:creationId xmlns:a16="http://schemas.microsoft.com/office/drawing/2014/main" id="{A11935DD-9935-CF9F-49EC-C909438241FA}"/>
              </a:ext>
            </a:extLst>
          </p:cNvPr>
          <p:cNvSpPr/>
          <p:nvPr/>
        </p:nvSpPr>
        <p:spPr>
          <a:xfrm>
            <a:off x="3603334" y="213706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descr="Arrow pointing to the second question to answer as part of the pretreatment and main treatment component of the inspection.">
            <a:extLst>
              <a:ext uri="{FF2B5EF4-FFF2-40B4-BE49-F238E27FC236}">
                <a16:creationId xmlns:a16="http://schemas.microsoft.com/office/drawing/2014/main" id="{C86CB0F0-ED42-5EC7-974F-F23B4D579531}"/>
              </a:ext>
            </a:extLst>
          </p:cNvPr>
          <p:cNvSpPr/>
          <p:nvPr/>
        </p:nvSpPr>
        <p:spPr>
          <a:xfrm>
            <a:off x="3597566" y="333297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descr="Arrow pointing to the third question to answer as part of the pretreatment and main treatment component of the inspection.">
            <a:extLst>
              <a:ext uri="{FF2B5EF4-FFF2-40B4-BE49-F238E27FC236}">
                <a16:creationId xmlns:a16="http://schemas.microsoft.com/office/drawing/2014/main" id="{B9ECD1FD-993B-79EC-DC22-0F9CCE793E41}"/>
              </a:ext>
            </a:extLst>
          </p:cNvPr>
          <p:cNvSpPr/>
          <p:nvPr/>
        </p:nvSpPr>
        <p:spPr>
          <a:xfrm>
            <a:off x="3620564" y="5080959"/>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creenshot of question four of the pretreatment and main treatment component of the inspection.">
            <a:extLst>
              <a:ext uri="{FF2B5EF4-FFF2-40B4-BE49-F238E27FC236}">
                <a16:creationId xmlns:a16="http://schemas.microsoft.com/office/drawing/2014/main" id="{457E5B85-F12E-F328-3A2D-2D0CCD55B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132" y="5619706"/>
            <a:ext cx="4763165" cy="714475"/>
          </a:xfrm>
          <a:prstGeom prst="rect">
            <a:avLst/>
          </a:prstGeom>
        </p:spPr>
      </p:pic>
      <p:sp>
        <p:nvSpPr>
          <p:cNvPr id="12" name="Arrow: Right 11" descr="Arrow pointing to the fourth question to answer as part of the pretreatment and main treatment component of the inspection.">
            <a:extLst>
              <a:ext uri="{FF2B5EF4-FFF2-40B4-BE49-F238E27FC236}">
                <a16:creationId xmlns:a16="http://schemas.microsoft.com/office/drawing/2014/main" id="{27F3077B-EF27-DEAF-27CA-F159155F6F1F}"/>
              </a:ext>
            </a:extLst>
          </p:cNvPr>
          <p:cNvSpPr/>
          <p:nvPr/>
        </p:nvSpPr>
        <p:spPr>
          <a:xfrm>
            <a:off x="3380996" y="573631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B16450A0-A00E-1F01-511C-843014F4A2F3}"/>
              </a:ext>
            </a:extLst>
          </p:cNvPr>
          <p:cNvSpPr txBox="1">
            <a:spLocks/>
          </p:cNvSpPr>
          <p:nvPr/>
        </p:nvSpPr>
        <p:spPr>
          <a:xfrm>
            <a:off x="617149" y="3276451"/>
            <a:ext cx="3448051" cy="3184525"/>
          </a:xfrm>
          <a:prstGeom prst="rect">
            <a:avLst/>
          </a:prstGeom>
        </p:spPr>
        <p:txBody>
          <a:bodyPr vert="horz" lIns="91440" tIns="45720" rIns="91440" bIns="45720" numCol="1"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u="sng" dirty="0">
                <a:solidFill>
                  <a:srgbClr val="0070C0"/>
                </a:solidFill>
              </a:rPr>
              <a:t>NOTICE </a:t>
            </a:r>
          </a:p>
          <a:p>
            <a:r>
              <a:rPr lang="en-US" dirty="0">
                <a:solidFill>
                  <a:srgbClr val="0070C0"/>
                </a:solidFill>
              </a:rPr>
              <a:t>If you answer “YES” </a:t>
            </a:r>
          </a:p>
          <a:p>
            <a:r>
              <a:rPr lang="en-US" dirty="0">
                <a:solidFill>
                  <a:srgbClr val="0070C0"/>
                </a:solidFill>
              </a:rPr>
              <a:t>Something may need addressed</a:t>
            </a:r>
          </a:p>
        </p:txBody>
      </p:sp>
      <p:sp>
        <p:nvSpPr>
          <p:cNvPr id="4" name="Rectangle 3">
            <a:extLst>
              <a:ext uri="{FF2B5EF4-FFF2-40B4-BE49-F238E27FC236}">
                <a16:creationId xmlns:a16="http://schemas.microsoft.com/office/drawing/2014/main" id="{EC5861D8-4697-F8DC-5333-B4C15A280B65}"/>
              </a:ext>
              <a:ext uri="{C183D7F6-B498-43B3-948B-1728B52AA6E4}">
                <adec:decorative xmlns:adec="http://schemas.microsoft.com/office/drawing/2017/decorative" val="1"/>
              </a:ext>
            </a:extLst>
          </p:cNvPr>
          <p:cNvSpPr/>
          <p:nvPr/>
        </p:nvSpPr>
        <p:spPr>
          <a:xfrm>
            <a:off x="6168421" y="6338454"/>
            <a:ext cx="2436932" cy="372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84040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92E160-F6F8-0B05-D511-890D285C75DB}"/>
              </a:ext>
              <a:ext uri="{C183D7F6-B498-43B3-948B-1728B52AA6E4}">
                <adec:decorative xmlns:adec="http://schemas.microsoft.com/office/drawing/2017/decorative" val="1"/>
              </a:ext>
            </a:extLst>
          </p:cNvPr>
          <p:cNvSpPr/>
          <p:nvPr/>
        </p:nvSpPr>
        <p:spPr>
          <a:xfrm>
            <a:off x="6168421" y="6338454"/>
            <a:ext cx="2436932" cy="372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numCol="1">
            <a:normAutofit/>
          </a:bodyPr>
          <a:lstStyle/>
          <a:p>
            <a:r>
              <a:rPr lang="en-US"/>
              <a:t>Fill out Inlet Structure &amp; Emergency Overflow Components </a:t>
            </a:r>
          </a:p>
        </p:txBody>
      </p:sp>
      <p:pic>
        <p:nvPicPr>
          <p:cNvPr id="13" name="Picture 12" descr="Screenshot showing the first three questions of the inlet structure and emergency overflow component of the inspection.">
            <a:extLst>
              <a:ext uri="{FF2B5EF4-FFF2-40B4-BE49-F238E27FC236}">
                <a16:creationId xmlns:a16="http://schemas.microsoft.com/office/drawing/2014/main" id="{6E926E66-EED5-ED68-9EEA-7CDA49415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940" y="1825625"/>
            <a:ext cx="3701638" cy="4885256"/>
          </a:xfrm>
          <a:prstGeom prst="rect">
            <a:avLst/>
          </a:prstGeom>
        </p:spPr>
      </p:pic>
      <p:sp>
        <p:nvSpPr>
          <p:cNvPr id="3" name="Arrow: Right 2" descr="Arrow pointing to the first question to answer as part of the inlet structure and emergency overflow component of the inspection.">
            <a:extLst>
              <a:ext uri="{FF2B5EF4-FFF2-40B4-BE49-F238E27FC236}">
                <a16:creationId xmlns:a16="http://schemas.microsoft.com/office/drawing/2014/main" id="{A11935DD-9935-CF9F-49EC-C909438241FA}"/>
              </a:ext>
            </a:extLst>
          </p:cNvPr>
          <p:cNvSpPr/>
          <p:nvPr/>
        </p:nvSpPr>
        <p:spPr>
          <a:xfrm>
            <a:off x="4106751" y="210097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descr="Arrow pointing to the second question to answer as part of the inlet structure and emergency overflow component of the inspection.">
            <a:extLst>
              <a:ext uri="{FF2B5EF4-FFF2-40B4-BE49-F238E27FC236}">
                <a16:creationId xmlns:a16="http://schemas.microsoft.com/office/drawing/2014/main" id="{C86CB0F0-ED42-5EC7-974F-F23B4D579531}"/>
              </a:ext>
            </a:extLst>
          </p:cNvPr>
          <p:cNvSpPr/>
          <p:nvPr/>
        </p:nvSpPr>
        <p:spPr>
          <a:xfrm>
            <a:off x="4106343" y="402762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descr="Arrow pointing to the third question to answer as part of the inlet structure and emergency overflow component of the inspection.">
            <a:extLst>
              <a:ext uri="{FF2B5EF4-FFF2-40B4-BE49-F238E27FC236}">
                <a16:creationId xmlns:a16="http://schemas.microsoft.com/office/drawing/2014/main" id="{B9ECD1FD-993B-79EC-DC22-0F9CCE793E41}"/>
              </a:ext>
            </a:extLst>
          </p:cNvPr>
          <p:cNvSpPr/>
          <p:nvPr/>
        </p:nvSpPr>
        <p:spPr>
          <a:xfrm>
            <a:off x="4076700" y="5194612"/>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creenshot showing the fourth question of the inlet structure and emergency overflow component of the inspection.">
            <a:extLst>
              <a:ext uri="{FF2B5EF4-FFF2-40B4-BE49-F238E27FC236}">
                <a16:creationId xmlns:a16="http://schemas.microsoft.com/office/drawing/2014/main" id="{EE091C15-5D4C-DD30-234F-3D36D960D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133" y="5486395"/>
            <a:ext cx="4696480" cy="733527"/>
          </a:xfrm>
          <a:prstGeom prst="rect">
            <a:avLst/>
          </a:prstGeom>
        </p:spPr>
      </p:pic>
      <p:sp>
        <p:nvSpPr>
          <p:cNvPr id="12" name="Arrow: Right 11" descr="Arrow pointing to the fourth question to answer as part of the inlet structure and emergency overflow component of the inspection.">
            <a:extLst>
              <a:ext uri="{FF2B5EF4-FFF2-40B4-BE49-F238E27FC236}">
                <a16:creationId xmlns:a16="http://schemas.microsoft.com/office/drawing/2014/main" id="{27F3077B-EF27-DEAF-27CA-F159155F6F1F}"/>
              </a:ext>
            </a:extLst>
          </p:cNvPr>
          <p:cNvSpPr/>
          <p:nvPr/>
        </p:nvSpPr>
        <p:spPr>
          <a:xfrm>
            <a:off x="3380996" y="573631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006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Fill General Inspection Comments</a:t>
            </a:r>
          </a:p>
          <a:p>
            <a:r>
              <a:rPr lang="en-US"/>
              <a:t>Add photos if necessary</a:t>
            </a:r>
            <a:endParaRPr lang="en-US">
              <a:cs typeface="Calibri"/>
            </a:endParaRPr>
          </a:p>
          <a:p>
            <a:r>
              <a:rPr lang="en-US"/>
              <a:t>Click checkmark to submit Inspection.</a:t>
            </a:r>
          </a:p>
          <a:p>
            <a:endParaRPr lang="en-US"/>
          </a:p>
        </p:txBody>
      </p:sp>
      <p:pic>
        <p:nvPicPr>
          <p:cNvPr id="10" name="Picture 9" descr="Screenshot showing the two questions asked in the general inspection component of the inspection.">
            <a:extLst>
              <a:ext uri="{FF2B5EF4-FFF2-40B4-BE49-F238E27FC236}">
                <a16:creationId xmlns:a16="http://schemas.microsoft.com/office/drawing/2014/main" id="{8B064B75-B2CF-FFCF-7868-A62ACD041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02" y="1835222"/>
            <a:ext cx="3667875" cy="2789038"/>
          </a:xfrm>
          <a:prstGeom prst="rect">
            <a:avLst/>
          </a:prstGeom>
        </p:spPr>
      </p:pic>
      <p:sp>
        <p:nvSpPr>
          <p:cNvPr id="3" name="Arrow: Right 2" descr="Arrow pointing to the first question of the general inspection component of the inspection.">
            <a:extLst>
              <a:ext uri="{FF2B5EF4-FFF2-40B4-BE49-F238E27FC236}">
                <a16:creationId xmlns:a16="http://schemas.microsoft.com/office/drawing/2014/main" id="{A11935DD-9935-CF9F-49EC-C909438241FA}"/>
              </a:ext>
            </a:extLst>
          </p:cNvPr>
          <p:cNvSpPr/>
          <p:nvPr/>
        </p:nvSpPr>
        <p:spPr>
          <a:xfrm>
            <a:off x="4106751" y="210097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descr="Arrow pointing to the second question of the general inspection component of the inspection.">
            <a:extLst>
              <a:ext uri="{FF2B5EF4-FFF2-40B4-BE49-F238E27FC236}">
                <a16:creationId xmlns:a16="http://schemas.microsoft.com/office/drawing/2014/main" id="{C86CB0F0-ED42-5EC7-974F-F23B4D579531}"/>
              </a:ext>
            </a:extLst>
          </p:cNvPr>
          <p:cNvSpPr/>
          <p:nvPr/>
        </p:nvSpPr>
        <p:spPr>
          <a:xfrm>
            <a:off x="4106750" y="3233794"/>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Red circle highlighting the checkmark button to click to submit the inspection.">
            <a:extLst>
              <a:ext uri="{FF2B5EF4-FFF2-40B4-BE49-F238E27FC236}">
                <a16:creationId xmlns:a16="http://schemas.microsoft.com/office/drawing/2014/main" id="{C15D8067-7375-8206-FFB1-E96820AC3FF9}"/>
              </a:ext>
            </a:extLst>
          </p:cNvPr>
          <p:cNvSpPr/>
          <p:nvPr/>
        </p:nvSpPr>
        <p:spPr>
          <a:xfrm>
            <a:off x="7784432" y="4271211"/>
            <a:ext cx="730919" cy="481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12602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Inspection App monitoring</a:t>
            </a:r>
          </a:p>
        </p:txBody>
      </p:sp>
      <p:sp>
        <p:nvSpPr>
          <p:cNvPr id="5" name="Content Placeholder 4">
            <a:extLst>
              <a:ext uri="{FF2B5EF4-FFF2-40B4-BE49-F238E27FC236}">
                <a16:creationId xmlns:a16="http://schemas.microsoft.com/office/drawing/2014/main" id="{9B228A5A-1DE8-34AE-D7B6-075600C527D5}"/>
              </a:ext>
            </a:extLst>
          </p:cNvPr>
          <p:cNvSpPr>
            <a:spLocks noGrp="1"/>
          </p:cNvSpPr>
          <p:nvPr>
            <p:ph idx="1"/>
          </p:nvPr>
        </p:nvSpPr>
        <p:spPr>
          <a:xfrm>
            <a:off x="628650" y="1825625"/>
            <a:ext cx="7270750" cy="4351338"/>
          </a:xfrm>
        </p:spPr>
        <p:txBody>
          <a:bodyPr vert="horz" lIns="91440" tIns="45720" rIns="91440" bIns="45720" rtlCol="0" anchor="t">
            <a:normAutofit/>
          </a:bodyPr>
          <a:lstStyle/>
          <a:p>
            <a:r>
              <a:rPr lang="en-US" sz="2800" dirty="0"/>
              <a:t>Fort Wayne will review inspections</a:t>
            </a:r>
          </a:p>
          <a:p>
            <a:pPr marL="342900" lvl="1" indent="0">
              <a:buNone/>
            </a:pPr>
            <a:endParaRPr lang="en-US" sz="2800" dirty="0"/>
          </a:p>
          <a:p>
            <a:pPr lvl="1"/>
            <a:r>
              <a:rPr lang="en-US" sz="2800" dirty="0"/>
              <a:t>Red flags will alert us on problems that may need to looked into</a:t>
            </a:r>
          </a:p>
          <a:p>
            <a:pPr marL="342900" lvl="1" indent="0">
              <a:buNone/>
            </a:pPr>
            <a:endParaRPr lang="en-US" sz="2800" dirty="0"/>
          </a:p>
          <a:p>
            <a:pPr lvl="1"/>
            <a:r>
              <a:rPr lang="en-US" sz="2800" dirty="0"/>
              <a:t>We will follow up with BMP Owners if inspections are not completed</a:t>
            </a:r>
          </a:p>
        </p:txBody>
      </p:sp>
    </p:spTree>
    <p:extLst>
      <p:ext uri="{BB962C8B-B14F-4D97-AF65-F5344CB8AC3E}">
        <p14:creationId xmlns:p14="http://schemas.microsoft.com/office/powerpoint/2010/main" val="229684347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Storm Water Quantity and Quality</a:t>
            </a:r>
          </a:p>
        </p:txBody>
      </p:sp>
      <p:pic>
        <p:nvPicPr>
          <p:cNvPr id="11" name="Picture 10" descr="A picture showing flooding from the flood of 1913.">
            <a:extLst>
              <a:ext uri="{FF2B5EF4-FFF2-40B4-BE49-F238E27FC236}">
                <a16:creationId xmlns:a16="http://schemas.microsoft.com/office/drawing/2014/main" id="{DF09C866-1E78-1B17-B974-FEC32F1F6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00" y="2093503"/>
            <a:ext cx="4034973" cy="3089276"/>
          </a:xfrm>
          <a:prstGeom prst="rect">
            <a:avLst/>
          </a:prstGeom>
        </p:spPr>
      </p:pic>
      <p:sp>
        <p:nvSpPr>
          <p:cNvPr id="12" name="TextBox 11">
            <a:extLst>
              <a:ext uri="{FF2B5EF4-FFF2-40B4-BE49-F238E27FC236}">
                <a16:creationId xmlns:a16="http://schemas.microsoft.com/office/drawing/2014/main" id="{44729242-9E27-2E39-643B-26E052DE763A}"/>
              </a:ext>
            </a:extLst>
          </p:cNvPr>
          <p:cNvSpPr txBox="1"/>
          <p:nvPr/>
        </p:nvSpPr>
        <p:spPr>
          <a:xfrm>
            <a:off x="747055" y="5182779"/>
            <a:ext cx="4081618" cy="415498"/>
          </a:xfrm>
          <a:prstGeom prst="rect">
            <a:avLst/>
          </a:prstGeom>
          <a:noFill/>
        </p:spPr>
        <p:txBody>
          <a:bodyPr wrap="square" rtlCol="0">
            <a:spAutoFit/>
          </a:bodyPr>
          <a:lstStyle/>
          <a:p>
            <a:pPr algn="r"/>
            <a:r>
              <a:rPr lang="en-US" sz="700"/>
              <a:t>News-Sentinel.(c.2013). /anscontent.news-sentinel.com/?q=gallery/2013/news-sentinel-flood-1913-photos</a:t>
            </a:r>
          </a:p>
          <a:p>
            <a:pPr algn="r"/>
            <a:r>
              <a:rPr lang="en-US" sz="700"/>
              <a:t>Flood of 1913: </a:t>
            </a:r>
          </a:p>
          <a:p>
            <a:endParaRPr lang="en-US" sz="700"/>
          </a:p>
        </p:txBody>
      </p:sp>
      <p:pic>
        <p:nvPicPr>
          <p:cNvPr id="1026" name="Picture 2" descr="Picture showing a flooded street from the flood of 1913.">
            <a:extLst>
              <a:ext uri="{FF2B5EF4-FFF2-40B4-BE49-F238E27FC236}">
                <a16:creationId xmlns:a16="http://schemas.microsoft.com/office/drawing/2014/main" id="{742BD2E8-60C2-6B44-02ED-1CC13F4FAB9E}"/>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916" y="1756610"/>
            <a:ext cx="2752128" cy="1777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FFA4E8-4B41-AC16-A2DB-93AE0DC0DA2D}"/>
              </a:ext>
            </a:extLst>
          </p:cNvPr>
          <p:cNvSpPr txBox="1"/>
          <p:nvPr/>
        </p:nvSpPr>
        <p:spPr>
          <a:xfrm>
            <a:off x="5245768" y="3494702"/>
            <a:ext cx="3269582" cy="523220"/>
          </a:xfrm>
          <a:prstGeom prst="rect">
            <a:avLst/>
          </a:prstGeom>
          <a:noFill/>
        </p:spPr>
        <p:txBody>
          <a:bodyPr wrap="square" rtlCol="0">
            <a:spAutoFit/>
          </a:bodyPr>
          <a:lstStyle/>
          <a:p>
            <a:pPr algn="r"/>
            <a:r>
              <a:rPr lang="en-US" sz="700" dirty="0"/>
              <a:t>Great Memories and History of Fort Wayne.(c.a. 2018). In Facebook [Group Page] retrieved 07, 03, 2023 from https://www.facebook.com/groups/195279511153069/</a:t>
            </a:r>
          </a:p>
          <a:p>
            <a:pPr algn="r"/>
            <a:r>
              <a:rPr lang="en-US" sz="700" dirty="0"/>
              <a:t>Flood of 1913: </a:t>
            </a:r>
          </a:p>
          <a:p>
            <a:endParaRPr lang="en-US" sz="700" dirty="0"/>
          </a:p>
        </p:txBody>
      </p:sp>
      <p:pic>
        <p:nvPicPr>
          <p:cNvPr id="1028" name="Picture 4" descr="A picture showing a levee made of sandbags during the flood of 1982.">
            <a:extLst>
              <a:ext uri="{FF2B5EF4-FFF2-40B4-BE49-F238E27FC236}">
                <a16:creationId xmlns:a16="http://schemas.microsoft.com/office/drawing/2014/main" id="{5158E3F8-8ED5-B43A-056F-0388048DE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2916" y="4021618"/>
            <a:ext cx="2752128" cy="1806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3FBD1B-E8D3-B622-D2DB-DDF40C01A56B}"/>
              </a:ext>
            </a:extLst>
          </p:cNvPr>
          <p:cNvSpPr txBox="1"/>
          <p:nvPr/>
        </p:nvSpPr>
        <p:spPr>
          <a:xfrm>
            <a:off x="6168627" y="5828143"/>
            <a:ext cx="2228494" cy="307777"/>
          </a:xfrm>
          <a:prstGeom prst="rect">
            <a:avLst/>
          </a:prstGeom>
          <a:noFill/>
        </p:spPr>
        <p:txBody>
          <a:bodyPr wrap="none" rtlCol="0">
            <a:spAutoFit/>
          </a:bodyPr>
          <a:lstStyle/>
          <a:p>
            <a:pPr algn="r"/>
            <a:r>
              <a:rPr lang="en-US" sz="700">
                <a:solidFill>
                  <a:srgbClr val="050505"/>
                </a:solidFill>
              </a:rPr>
              <a:t>Pemberton Dr. photo courtesy Fire Fighter Album, ACPL</a:t>
            </a:r>
          </a:p>
          <a:p>
            <a:pPr algn="r"/>
            <a:r>
              <a:rPr lang="en-US" sz="700"/>
              <a:t>Pemberton Drive 1982</a:t>
            </a:r>
          </a:p>
        </p:txBody>
      </p:sp>
    </p:spTree>
    <p:extLst>
      <p:ext uri="{BB962C8B-B14F-4D97-AF65-F5344CB8AC3E}">
        <p14:creationId xmlns:p14="http://schemas.microsoft.com/office/powerpoint/2010/main" val="3299107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B39E2-CEC8-7768-7948-E01918057B29}"/>
              </a:ext>
            </a:extLst>
          </p:cNvPr>
          <p:cNvSpPr>
            <a:spLocks noGrp="1"/>
          </p:cNvSpPr>
          <p:nvPr>
            <p:ph type="title"/>
          </p:nvPr>
        </p:nvSpPr>
        <p:spPr/>
        <p:txBody>
          <a:bodyPr/>
          <a:lstStyle/>
          <a:p>
            <a:r>
              <a:rPr lang="en-US"/>
              <a:t>BMP Success Factors</a:t>
            </a:r>
          </a:p>
        </p:txBody>
      </p:sp>
      <p:sp>
        <p:nvSpPr>
          <p:cNvPr id="2" name="Content Placeholder 1">
            <a:extLst>
              <a:ext uri="{FF2B5EF4-FFF2-40B4-BE49-F238E27FC236}">
                <a16:creationId xmlns:a16="http://schemas.microsoft.com/office/drawing/2014/main" id="{B49A9B24-58F9-795E-032D-AD3D6EBA0277}"/>
              </a:ext>
            </a:extLst>
          </p:cNvPr>
          <p:cNvSpPr>
            <a:spLocks noGrp="1"/>
          </p:cNvSpPr>
          <p:nvPr>
            <p:ph idx="1"/>
          </p:nvPr>
        </p:nvSpPr>
        <p:spPr>
          <a:xfrm>
            <a:off x="730250" y="1791759"/>
            <a:ext cx="7886700" cy="4351338"/>
          </a:xfrm>
        </p:spPr>
        <p:txBody>
          <a:bodyPr>
            <a:normAutofit/>
          </a:bodyPr>
          <a:lstStyle/>
          <a:p>
            <a:r>
              <a:rPr lang="en-US" sz="2800"/>
              <a:t>There are 4 BMP success factors to look out for while performing inspections</a:t>
            </a:r>
          </a:p>
          <a:p>
            <a:pPr lvl="1"/>
            <a:r>
              <a:rPr lang="en-US" sz="2800"/>
              <a:t>Vegetation</a:t>
            </a:r>
          </a:p>
          <a:p>
            <a:pPr lvl="1"/>
            <a:r>
              <a:rPr lang="en-US" sz="2800"/>
              <a:t>Two-day drain time</a:t>
            </a:r>
          </a:p>
          <a:p>
            <a:pPr lvl="1"/>
            <a:r>
              <a:rPr lang="en-US" sz="2800"/>
              <a:t>Protection</a:t>
            </a:r>
          </a:p>
          <a:p>
            <a:pPr lvl="1"/>
            <a:r>
              <a:rPr lang="en-US" sz="2800"/>
              <a:t>Cleanliness </a:t>
            </a:r>
          </a:p>
          <a:p>
            <a:r>
              <a:rPr lang="en-US" sz="2800"/>
              <a:t>These 4 success factors are important to keeping your BMP functioning as it was designed to </a:t>
            </a:r>
          </a:p>
          <a:p>
            <a:r>
              <a:rPr lang="en-US" sz="2800"/>
              <a:t>These can be used as “performance goals” when inspecting your BMPs</a:t>
            </a:r>
          </a:p>
        </p:txBody>
      </p:sp>
    </p:spTree>
    <p:extLst>
      <p:ext uri="{BB962C8B-B14F-4D97-AF65-F5344CB8AC3E}">
        <p14:creationId xmlns:p14="http://schemas.microsoft.com/office/powerpoint/2010/main" val="3327711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6E6F0C-7EEB-863B-D2E1-7EDD70B96232}"/>
              </a:ext>
            </a:extLst>
          </p:cNvPr>
          <p:cNvSpPr>
            <a:spLocks noGrp="1"/>
          </p:cNvSpPr>
          <p:nvPr>
            <p:ph type="title"/>
          </p:nvPr>
        </p:nvSpPr>
        <p:spPr>
          <a:xfrm>
            <a:off x="391887" y="269424"/>
            <a:ext cx="6474278" cy="1068611"/>
          </a:xfrm>
        </p:spPr>
        <p:txBody>
          <a:bodyPr anchor="ctr">
            <a:normAutofit/>
          </a:bodyPr>
          <a:lstStyle/>
          <a:p>
            <a:r>
              <a:rPr lang="en-US"/>
              <a:t>Vegetation</a:t>
            </a:r>
          </a:p>
        </p:txBody>
      </p:sp>
      <p:pic>
        <p:nvPicPr>
          <p:cNvPr id="5" name="Picture 4" descr="Picture showing healthy vegetation surrounding a BMP.">
            <a:extLst>
              <a:ext uri="{FF2B5EF4-FFF2-40B4-BE49-F238E27FC236}">
                <a16:creationId xmlns:a16="http://schemas.microsoft.com/office/drawing/2014/main" id="{737A148D-2C79-9944-9C63-126BD265FFDD}"/>
              </a:ext>
            </a:extLst>
          </p:cNvPr>
          <p:cNvPicPr>
            <a:picLocks noChangeAspect="1"/>
          </p:cNvPicPr>
          <p:nvPr/>
        </p:nvPicPr>
        <p:blipFill rotWithShape="1">
          <a:blip r:embed="rId3"/>
          <a:srcRect l="23304" r="16190" b="3"/>
          <a:stretch/>
        </p:blipFill>
        <p:spPr>
          <a:xfrm>
            <a:off x="5494203" y="1756266"/>
            <a:ext cx="2743923" cy="2150909"/>
          </a:xfrm>
          <a:prstGeom prst="rect">
            <a:avLst/>
          </a:prstGeom>
          <a:noFill/>
        </p:spPr>
      </p:pic>
      <p:pic>
        <p:nvPicPr>
          <p:cNvPr id="12" name="Graphic 11" descr="Checkmark with solid fill">
            <a:extLst>
              <a:ext uri="{FF2B5EF4-FFF2-40B4-BE49-F238E27FC236}">
                <a16:creationId xmlns:a16="http://schemas.microsoft.com/office/drawing/2014/main" id="{107292B8-83D8-A5B5-C344-E8024E6B9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9923" y="1756266"/>
            <a:ext cx="781291" cy="781291"/>
          </a:xfrm>
          <a:prstGeom prst="rect">
            <a:avLst/>
          </a:prstGeom>
        </p:spPr>
      </p:pic>
      <p:sp>
        <p:nvSpPr>
          <p:cNvPr id="2" name="Content Placeholder 1">
            <a:extLst>
              <a:ext uri="{FF2B5EF4-FFF2-40B4-BE49-F238E27FC236}">
                <a16:creationId xmlns:a16="http://schemas.microsoft.com/office/drawing/2014/main" id="{98519F2A-2B32-0248-F963-4B6BD3080F6B}"/>
              </a:ext>
            </a:extLst>
          </p:cNvPr>
          <p:cNvSpPr>
            <a:spLocks noGrp="1"/>
          </p:cNvSpPr>
          <p:nvPr>
            <p:ph sz="half" idx="1"/>
          </p:nvPr>
        </p:nvSpPr>
        <p:spPr>
          <a:xfrm>
            <a:off x="628650" y="1825625"/>
            <a:ext cx="3886200" cy="4351338"/>
          </a:xfrm>
        </p:spPr>
        <p:txBody>
          <a:bodyPr>
            <a:normAutofit/>
          </a:bodyPr>
          <a:lstStyle/>
          <a:p>
            <a:r>
              <a:rPr lang="en-US"/>
              <a:t>Vegetation, if present, should be healthy and maintained</a:t>
            </a:r>
          </a:p>
          <a:p>
            <a:r>
              <a:rPr lang="en-US"/>
              <a:t>There should be no bare soil present</a:t>
            </a:r>
          </a:p>
          <a:p>
            <a:r>
              <a:rPr lang="en-US"/>
              <a:t>Vegetation should not be overgrown or excessively weedy</a:t>
            </a:r>
          </a:p>
          <a:p>
            <a:pPr marL="0" indent="0">
              <a:buNone/>
            </a:pPr>
            <a:endParaRPr lang="en-US"/>
          </a:p>
        </p:txBody>
      </p:sp>
      <p:pic>
        <p:nvPicPr>
          <p:cNvPr id="7" name="Picture 6" descr="Picture showing a BMP surrounded by bare dirt with no vegetation.">
            <a:extLst>
              <a:ext uri="{FF2B5EF4-FFF2-40B4-BE49-F238E27FC236}">
                <a16:creationId xmlns:a16="http://schemas.microsoft.com/office/drawing/2014/main" id="{40C3A315-67AB-57AB-CC95-DBF03B990CF4}"/>
              </a:ext>
            </a:extLst>
          </p:cNvPr>
          <p:cNvPicPr>
            <a:picLocks noChangeAspect="1"/>
          </p:cNvPicPr>
          <p:nvPr/>
        </p:nvPicPr>
        <p:blipFill>
          <a:blip r:embed="rId6"/>
          <a:stretch>
            <a:fillRect/>
          </a:stretch>
        </p:blipFill>
        <p:spPr>
          <a:xfrm>
            <a:off x="766766" y="4130100"/>
            <a:ext cx="3609968" cy="1830862"/>
          </a:xfrm>
          <a:prstGeom prst="rect">
            <a:avLst/>
          </a:prstGeom>
        </p:spPr>
      </p:pic>
      <p:pic>
        <p:nvPicPr>
          <p:cNvPr id="9" name="Picture 8" descr="Picture showing overgrown vegetation in a BMP.">
            <a:extLst>
              <a:ext uri="{FF2B5EF4-FFF2-40B4-BE49-F238E27FC236}">
                <a16:creationId xmlns:a16="http://schemas.microsoft.com/office/drawing/2014/main" id="{B2870167-36CC-777D-C58A-0999FDB8FDA5}"/>
              </a:ext>
            </a:extLst>
          </p:cNvPr>
          <p:cNvPicPr>
            <a:picLocks noChangeAspect="1"/>
          </p:cNvPicPr>
          <p:nvPr/>
        </p:nvPicPr>
        <p:blipFill>
          <a:blip r:embed="rId7"/>
          <a:stretch>
            <a:fillRect/>
          </a:stretch>
        </p:blipFill>
        <p:spPr>
          <a:xfrm>
            <a:off x="5494203" y="4130100"/>
            <a:ext cx="2743922" cy="1830862"/>
          </a:xfrm>
          <a:prstGeom prst="rect">
            <a:avLst/>
          </a:prstGeom>
        </p:spPr>
      </p:pic>
    </p:spTree>
    <p:extLst>
      <p:ext uri="{BB962C8B-B14F-4D97-AF65-F5344CB8AC3E}">
        <p14:creationId xmlns:p14="http://schemas.microsoft.com/office/powerpoint/2010/main" val="2300904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B1E431-64B6-DA40-D363-551DBA5398AE}"/>
              </a:ext>
            </a:extLst>
          </p:cNvPr>
          <p:cNvSpPr>
            <a:spLocks noGrp="1"/>
          </p:cNvSpPr>
          <p:nvPr>
            <p:ph type="title"/>
          </p:nvPr>
        </p:nvSpPr>
        <p:spPr/>
        <p:txBody>
          <a:bodyPr/>
          <a:lstStyle/>
          <a:p>
            <a:r>
              <a:rPr lang="en-US"/>
              <a:t>Two-day Drain Time</a:t>
            </a:r>
          </a:p>
        </p:txBody>
      </p:sp>
      <p:sp>
        <p:nvSpPr>
          <p:cNvPr id="2" name="Content Placeholder 1">
            <a:extLst>
              <a:ext uri="{FF2B5EF4-FFF2-40B4-BE49-F238E27FC236}">
                <a16:creationId xmlns:a16="http://schemas.microsoft.com/office/drawing/2014/main" id="{86DFF5BD-7576-8653-0BE1-46F37EF77A18}"/>
              </a:ext>
            </a:extLst>
          </p:cNvPr>
          <p:cNvSpPr>
            <a:spLocks noGrp="1"/>
          </p:cNvSpPr>
          <p:nvPr>
            <p:ph idx="1"/>
          </p:nvPr>
        </p:nvSpPr>
        <p:spPr>
          <a:xfrm>
            <a:off x="628650" y="1825625"/>
            <a:ext cx="3017375" cy="4351338"/>
          </a:xfrm>
        </p:spPr>
        <p:txBody>
          <a:bodyPr/>
          <a:lstStyle/>
          <a:p>
            <a:r>
              <a:rPr lang="en-US"/>
              <a:t>Most BMPs should completely drain stormwater within 48 hours</a:t>
            </a:r>
          </a:p>
          <a:p>
            <a:r>
              <a:rPr lang="en-US"/>
              <a:t>Longer drain times can occur during periods of extended or frequent rains</a:t>
            </a:r>
          </a:p>
          <a:p>
            <a:r>
              <a:rPr lang="en-US"/>
              <a:t>Repeated instances of standing water can indicate clogs or other problems within your BMP</a:t>
            </a:r>
          </a:p>
          <a:p>
            <a:pPr marL="0" indent="0">
              <a:buNone/>
            </a:pPr>
            <a:endParaRPr lang="en-US"/>
          </a:p>
        </p:txBody>
      </p:sp>
      <p:pic>
        <p:nvPicPr>
          <p:cNvPr id="5" name="Picture 4" descr="Picture showing a BMP that drains within 48 hours.">
            <a:extLst>
              <a:ext uri="{FF2B5EF4-FFF2-40B4-BE49-F238E27FC236}">
                <a16:creationId xmlns:a16="http://schemas.microsoft.com/office/drawing/2014/main" id="{D1CE1367-C37B-C2F8-B5A2-A497201B7D84}"/>
              </a:ext>
            </a:extLst>
          </p:cNvPr>
          <p:cNvPicPr>
            <a:picLocks noChangeAspect="1"/>
          </p:cNvPicPr>
          <p:nvPr/>
        </p:nvPicPr>
        <p:blipFill>
          <a:blip r:embed="rId3"/>
          <a:stretch>
            <a:fillRect/>
          </a:stretch>
        </p:blipFill>
        <p:spPr>
          <a:xfrm>
            <a:off x="4673984" y="1835603"/>
            <a:ext cx="3156222" cy="2188904"/>
          </a:xfrm>
          <a:prstGeom prst="rect">
            <a:avLst/>
          </a:prstGeom>
        </p:spPr>
      </p:pic>
      <p:pic>
        <p:nvPicPr>
          <p:cNvPr id="10" name="Graphic 9" descr="Checkmark with solid fill">
            <a:extLst>
              <a:ext uri="{FF2B5EF4-FFF2-40B4-BE49-F238E27FC236}">
                <a16:creationId xmlns:a16="http://schemas.microsoft.com/office/drawing/2014/main" id="{FF75219F-F85C-D597-6E9E-71FE3D7984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59477" y="1835603"/>
            <a:ext cx="781291" cy="781291"/>
          </a:xfrm>
          <a:prstGeom prst="rect">
            <a:avLst/>
          </a:prstGeom>
        </p:spPr>
      </p:pic>
      <p:pic>
        <p:nvPicPr>
          <p:cNvPr id="7" name="Picture 6" descr="Picture showing standing water in a BMP after 48 hours.">
            <a:extLst>
              <a:ext uri="{FF2B5EF4-FFF2-40B4-BE49-F238E27FC236}">
                <a16:creationId xmlns:a16="http://schemas.microsoft.com/office/drawing/2014/main" id="{57B2F813-F1DB-5242-E94F-30A6B0DC2EE1}"/>
              </a:ext>
            </a:extLst>
          </p:cNvPr>
          <p:cNvPicPr>
            <a:picLocks noChangeAspect="1"/>
          </p:cNvPicPr>
          <p:nvPr/>
        </p:nvPicPr>
        <p:blipFill>
          <a:blip r:embed="rId6"/>
          <a:stretch>
            <a:fillRect/>
          </a:stretch>
        </p:blipFill>
        <p:spPr>
          <a:xfrm>
            <a:off x="6435863" y="4360004"/>
            <a:ext cx="2609811" cy="1697290"/>
          </a:xfrm>
          <a:prstGeom prst="rect">
            <a:avLst/>
          </a:prstGeom>
        </p:spPr>
      </p:pic>
      <p:pic>
        <p:nvPicPr>
          <p:cNvPr id="9" name="Picture 8" descr="Picture showing standing water in a BMP after 48 hours.">
            <a:extLst>
              <a:ext uri="{FF2B5EF4-FFF2-40B4-BE49-F238E27FC236}">
                <a16:creationId xmlns:a16="http://schemas.microsoft.com/office/drawing/2014/main" id="{1BED4B08-18CC-3B53-5B91-7474AE20606C}"/>
              </a:ext>
            </a:extLst>
          </p:cNvPr>
          <p:cNvPicPr>
            <a:picLocks noChangeAspect="1"/>
          </p:cNvPicPr>
          <p:nvPr/>
        </p:nvPicPr>
        <p:blipFill>
          <a:blip r:embed="rId7"/>
          <a:stretch>
            <a:fillRect/>
          </a:stretch>
        </p:blipFill>
        <p:spPr>
          <a:xfrm>
            <a:off x="3459277" y="4360004"/>
            <a:ext cx="2758097" cy="1697290"/>
          </a:xfrm>
          <a:prstGeom prst="rect">
            <a:avLst/>
          </a:prstGeom>
        </p:spPr>
      </p:pic>
    </p:spTree>
    <p:extLst>
      <p:ext uri="{BB962C8B-B14F-4D97-AF65-F5344CB8AC3E}">
        <p14:creationId xmlns:p14="http://schemas.microsoft.com/office/powerpoint/2010/main" val="3804038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D60A5-B923-9DE4-6FB9-67FB2AB13F1C}"/>
              </a:ext>
            </a:extLst>
          </p:cNvPr>
          <p:cNvSpPr>
            <a:spLocks noGrp="1"/>
          </p:cNvSpPr>
          <p:nvPr>
            <p:ph type="title"/>
          </p:nvPr>
        </p:nvSpPr>
        <p:spPr/>
        <p:txBody>
          <a:bodyPr/>
          <a:lstStyle/>
          <a:p>
            <a:r>
              <a:rPr lang="en-US"/>
              <a:t>Protection</a:t>
            </a:r>
          </a:p>
        </p:txBody>
      </p:sp>
      <p:sp>
        <p:nvSpPr>
          <p:cNvPr id="2" name="Content Placeholder 1">
            <a:extLst>
              <a:ext uri="{FF2B5EF4-FFF2-40B4-BE49-F238E27FC236}">
                <a16:creationId xmlns:a16="http://schemas.microsoft.com/office/drawing/2014/main" id="{D321B65D-7E68-5389-64F5-EFD1E89B4E82}"/>
              </a:ext>
            </a:extLst>
          </p:cNvPr>
          <p:cNvSpPr>
            <a:spLocks noGrp="1"/>
          </p:cNvSpPr>
          <p:nvPr>
            <p:ph idx="1"/>
          </p:nvPr>
        </p:nvSpPr>
        <p:spPr>
          <a:xfrm>
            <a:off x="628650" y="1825625"/>
            <a:ext cx="4082246" cy="4351338"/>
          </a:xfrm>
        </p:spPr>
        <p:txBody>
          <a:bodyPr/>
          <a:lstStyle/>
          <a:p>
            <a:r>
              <a:rPr lang="en-US"/>
              <a:t>BMPs must be protected from damage that could occur due to pedestrians, vehicles, heavy equipment, and animals</a:t>
            </a:r>
          </a:p>
          <a:p>
            <a:r>
              <a:rPr lang="en-US"/>
              <a:t>BMPs cannot be used as storage for vehicles, heavy equipment, waste, dirt, or mulch</a:t>
            </a:r>
          </a:p>
        </p:txBody>
      </p:sp>
      <p:grpSp>
        <p:nvGrpSpPr>
          <p:cNvPr id="4" name="Group 3" descr="Picture of a protected BMP.">
            <a:extLst>
              <a:ext uri="{FF2B5EF4-FFF2-40B4-BE49-F238E27FC236}">
                <a16:creationId xmlns:a16="http://schemas.microsoft.com/office/drawing/2014/main" id="{64D89154-F488-0040-EA69-12CD7CFD55B3}"/>
              </a:ext>
            </a:extLst>
          </p:cNvPr>
          <p:cNvGrpSpPr/>
          <p:nvPr/>
        </p:nvGrpSpPr>
        <p:grpSpPr>
          <a:xfrm>
            <a:off x="5290112" y="1760982"/>
            <a:ext cx="3179262" cy="2046615"/>
            <a:chOff x="5290112" y="1760982"/>
            <a:chExt cx="3179262" cy="2046615"/>
          </a:xfrm>
        </p:grpSpPr>
        <p:pic>
          <p:nvPicPr>
            <p:cNvPr id="11" name="Picture 10" descr="Picture showing a protected BMP.">
              <a:extLst>
                <a:ext uri="{FF2B5EF4-FFF2-40B4-BE49-F238E27FC236}">
                  <a16:creationId xmlns:a16="http://schemas.microsoft.com/office/drawing/2014/main" id="{52C5114C-BA82-0E7A-59A7-BBFA6A703D16}"/>
                </a:ext>
              </a:extLst>
            </p:cNvPr>
            <p:cNvPicPr>
              <a:picLocks noChangeAspect="1"/>
            </p:cNvPicPr>
            <p:nvPr/>
          </p:nvPicPr>
          <p:blipFill>
            <a:blip r:embed="rId3"/>
            <a:stretch>
              <a:fillRect/>
            </a:stretch>
          </p:blipFill>
          <p:spPr>
            <a:xfrm>
              <a:off x="5290112" y="1760982"/>
              <a:ext cx="3179262" cy="2046615"/>
            </a:xfrm>
            <a:prstGeom prst="rect">
              <a:avLst/>
            </a:prstGeom>
          </p:spPr>
        </p:pic>
        <p:pic>
          <p:nvPicPr>
            <p:cNvPr id="12" name="Graphic 11" descr="Checkmark with solid fill">
              <a:extLst>
                <a:ext uri="{FF2B5EF4-FFF2-40B4-BE49-F238E27FC236}">
                  <a16:creationId xmlns:a16="http://schemas.microsoft.com/office/drawing/2014/main" id="{91D07FA0-04A7-45FE-DDEA-BB326CC828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9979" y="2961394"/>
              <a:ext cx="781291" cy="781291"/>
            </a:xfrm>
            <a:prstGeom prst="rect">
              <a:avLst/>
            </a:prstGeom>
          </p:spPr>
        </p:pic>
      </p:grpSp>
      <p:pic>
        <p:nvPicPr>
          <p:cNvPr id="5" name="Picture 4" descr="Picture of a BMP with no protection from damage.">
            <a:extLst>
              <a:ext uri="{FF2B5EF4-FFF2-40B4-BE49-F238E27FC236}">
                <a16:creationId xmlns:a16="http://schemas.microsoft.com/office/drawing/2014/main" id="{13BA3438-B8CA-6DE6-4C12-E257F2C9F5A5}"/>
              </a:ext>
            </a:extLst>
          </p:cNvPr>
          <p:cNvPicPr>
            <a:picLocks noChangeAspect="1"/>
          </p:cNvPicPr>
          <p:nvPr/>
        </p:nvPicPr>
        <p:blipFill>
          <a:blip r:embed="rId6"/>
          <a:stretch>
            <a:fillRect/>
          </a:stretch>
        </p:blipFill>
        <p:spPr>
          <a:xfrm>
            <a:off x="5290112" y="3896606"/>
            <a:ext cx="3161158" cy="2280357"/>
          </a:xfrm>
          <a:prstGeom prst="rect">
            <a:avLst/>
          </a:prstGeom>
        </p:spPr>
      </p:pic>
      <p:pic>
        <p:nvPicPr>
          <p:cNvPr id="9" name="Picture 8" descr="Picture of a BMP with tire tracks from heavy equipment.">
            <a:extLst>
              <a:ext uri="{FF2B5EF4-FFF2-40B4-BE49-F238E27FC236}">
                <a16:creationId xmlns:a16="http://schemas.microsoft.com/office/drawing/2014/main" id="{0BDAB942-9867-CB6A-0B94-2C3A72F3DE29}"/>
              </a:ext>
            </a:extLst>
          </p:cNvPr>
          <p:cNvPicPr>
            <a:picLocks noChangeAspect="1"/>
          </p:cNvPicPr>
          <p:nvPr/>
        </p:nvPicPr>
        <p:blipFill>
          <a:blip r:embed="rId7"/>
          <a:stretch>
            <a:fillRect/>
          </a:stretch>
        </p:blipFill>
        <p:spPr>
          <a:xfrm>
            <a:off x="1664945" y="4210833"/>
            <a:ext cx="2781541" cy="1966130"/>
          </a:xfrm>
          <a:prstGeom prst="rect">
            <a:avLst/>
          </a:prstGeom>
        </p:spPr>
      </p:pic>
    </p:spTree>
    <p:extLst>
      <p:ext uri="{BB962C8B-B14F-4D97-AF65-F5344CB8AC3E}">
        <p14:creationId xmlns:p14="http://schemas.microsoft.com/office/powerpoint/2010/main" val="67056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80A1A-35D1-E2A0-5B7D-C96E9AC4FE4C}"/>
              </a:ext>
            </a:extLst>
          </p:cNvPr>
          <p:cNvSpPr>
            <a:spLocks noGrp="1"/>
          </p:cNvSpPr>
          <p:nvPr>
            <p:ph type="title"/>
          </p:nvPr>
        </p:nvSpPr>
        <p:spPr/>
        <p:txBody>
          <a:bodyPr/>
          <a:lstStyle/>
          <a:p>
            <a:r>
              <a:rPr lang="en-US"/>
              <a:t>Cleanliness</a:t>
            </a:r>
          </a:p>
        </p:txBody>
      </p:sp>
      <p:sp>
        <p:nvSpPr>
          <p:cNvPr id="2" name="Content Placeholder 1">
            <a:extLst>
              <a:ext uri="{FF2B5EF4-FFF2-40B4-BE49-F238E27FC236}">
                <a16:creationId xmlns:a16="http://schemas.microsoft.com/office/drawing/2014/main" id="{8CEC6F85-0073-1038-42FD-A90DE4C4FB3D}"/>
              </a:ext>
            </a:extLst>
          </p:cNvPr>
          <p:cNvSpPr>
            <a:spLocks noGrp="1"/>
          </p:cNvSpPr>
          <p:nvPr>
            <p:ph idx="1"/>
          </p:nvPr>
        </p:nvSpPr>
        <p:spPr/>
        <p:txBody>
          <a:bodyPr/>
          <a:lstStyle/>
          <a:p>
            <a:r>
              <a:rPr lang="en-US"/>
              <a:t>The area around a BMP should be kept clean</a:t>
            </a:r>
          </a:p>
          <a:p>
            <a:r>
              <a:rPr lang="en-US"/>
              <a:t>There should be no sediment, litter, or stored pollutants in the BMP or its drainage area</a:t>
            </a:r>
          </a:p>
        </p:txBody>
      </p:sp>
      <p:pic>
        <p:nvPicPr>
          <p:cNvPr id="5" name="Picture 4" descr="Picture of a unclean BMP.">
            <a:extLst>
              <a:ext uri="{FF2B5EF4-FFF2-40B4-BE49-F238E27FC236}">
                <a16:creationId xmlns:a16="http://schemas.microsoft.com/office/drawing/2014/main" id="{2AED1042-6347-4E38-E476-4BFCCD077186}"/>
              </a:ext>
            </a:extLst>
          </p:cNvPr>
          <p:cNvPicPr>
            <a:picLocks noChangeAspect="1"/>
          </p:cNvPicPr>
          <p:nvPr/>
        </p:nvPicPr>
        <p:blipFill>
          <a:blip r:embed="rId3"/>
          <a:stretch>
            <a:fillRect/>
          </a:stretch>
        </p:blipFill>
        <p:spPr>
          <a:xfrm>
            <a:off x="1176140" y="3429000"/>
            <a:ext cx="2792367" cy="2122403"/>
          </a:xfrm>
          <a:prstGeom prst="rect">
            <a:avLst/>
          </a:prstGeom>
        </p:spPr>
      </p:pic>
      <p:pic>
        <p:nvPicPr>
          <p:cNvPr id="6" name="Picture 5" descr="Picture of a clean BMP.">
            <a:extLst>
              <a:ext uri="{FF2B5EF4-FFF2-40B4-BE49-F238E27FC236}">
                <a16:creationId xmlns:a16="http://schemas.microsoft.com/office/drawing/2014/main" id="{F91E640A-A9B2-76A9-3D44-B99558C6D066}"/>
              </a:ext>
            </a:extLst>
          </p:cNvPr>
          <p:cNvPicPr>
            <a:picLocks noChangeAspect="1"/>
          </p:cNvPicPr>
          <p:nvPr/>
        </p:nvPicPr>
        <p:blipFill>
          <a:blip r:embed="rId4"/>
          <a:stretch>
            <a:fillRect/>
          </a:stretch>
        </p:blipFill>
        <p:spPr>
          <a:xfrm>
            <a:off x="5175494" y="3429001"/>
            <a:ext cx="3381342" cy="2122402"/>
          </a:xfrm>
          <a:prstGeom prst="rect">
            <a:avLst/>
          </a:prstGeom>
        </p:spPr>
      </p:pic>
      <p:pic>
        <p:nvPicPr>
          <p:cNvPr id="7" name="Graphic 6" descr="Checkmark with solid fill">
            <a:extLst>
              <a:ext uri="{FF2B5EF4-FFF2-40B4-BE49-F238E27FC236}">
                <a16:creationId xmlns:a16="http://schemas.microsoft.com/office/drawing/2014/main" id="{40CDD626-3BB6-B446-507D-7C3E85B463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34059" y="4770112"/>
            <a:ext cx="781291" cy="781291"/>
          </a:xfrm>
          <a:prstGeom prst="rect">
            <a:avLst/>
          </a:prstGeom>
        </p:spPr>
      </p:pic>
    </p:spTree>
    <p:extLst>
      <p:ext uri="{BB962C8B-B14F-4D97-AF65-F5344CB8AC3E}">
        <p14:creationId xmlns:p14="http://schemas.microsoft.com/office/powerpoint/2010/main" val="3388940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594F1-3F03-5162-2209-727859282D20}"/>
              </a:ext>
            </a:extLst>
          </p:cNvPr>
          <p:cNvSpPr>
            <a:spLocks noGrp="1"/>
          </p:cNvSpPr>
          <p:nvPr>
            <p:ph type="title"/>
          </p:nvPr>
        </p:nvSpPr>
        <p:spPr/>
        <p:txBody>
          <a:bodyPr>
            <a:normAutofit fontScale="90000"/>
          </a:bodyPr>
          <a:lstStyle/>
          <a:p>
            <a:r>
              <a:rPr lang="en-US"/>
              <a:t>What maintenance is needed between inspections? </a:t>
            </a:r>
            <a:br>
              <a:rPr lang="en-US"/>
            </a:br>
            <a:endParaRPr lang="en-US"/>
          </a:p>
        </p:txBody>
      </p:sp>
      <p:pic>
        <p:nvPicPr>
          <p:cNvPr id="4" name="Picture 3" descr="Picture showing grass that has grown over the inlet that needs to be cut back.">
            <a:extLst>
              <a:ext uri="{FF2B5EF4-FFF2-40B4-BE49-F238E27FC236}">
                <a16:creationId xmlns:a16="http://schemas.microsoft.com/office/drawing/2014/main" id="{CFBE926F-18B5-DD0C-6C8F-1F397C18F709}"/>
              </a:ext>
            </a:extLst>
          </p:cNvPr>
          <p:cNvPicPr>
            <a:picLocks noChangeAspect="1"/>
          </p:cNvPicPr>
          <p:nvPr/>
        </p:nvPicPr>
        <p:blipFill>
          <a:blip r:embed="rId2"/>
          <a:stretch>
            <a:fillRect/>
          </a:stretch>
        </p:blipFill>
        <p:spPr>
          <a:xfrm>
            <a:off x="387847" y="2045495"/>
            <a:ext cx="4008336" cy="2998755"/>
          </a:xfrm>
          <a:prstGeom prst="rect">
            <a:avLst/>
          </a:prstGeom>
        </p:spPr>
      </p:pic>
      <p:sp>
        <p:nvSpPr>
          <p:cNvPr id="5" name="TextBox 4">
            <a:extLst>
              <a:ext uri="{FF2B5EF4-FFF2-40B4-BE49-F238E27FC236}">
                <a16:creationId xmlns:a16="http://schemas.microsoft.com/office/drawing/2014/main" id="{14D46845-A45F-554C-7BA1-289D934D585A}"/>
              </a:ext>
            </a:extLst>
          </p:cNvPr>
          <p:cNvSpPr txBox="1"/>
          <p:nvPr/>
        </p:nvSpPr>
        <p:spPr>
          <a:xfrm>
            <a:off x="2290916" y="4812505"/>
            <a:ext cx="2281084" cy="1107996"/>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Grass has grown over this inlet and should be cut back to allow water to enter the inlet</a:t>
            </a:r>
            <a:r>
              <a:rPr lang="en-US"/>
              <a:t>.</a:t>
            </a:r>
          </a:p>
        </p:txBody>
      </p:sp>
      <p:pic>
        <p:nvPicPr>
          <p:cNvPr id="6" name="Picture 5" descr="Picture showing debri and leaf litter blocking an inlet.">
            <a:extLst>
              <a:ext uri="{FF2B5EF4-FFF2-40B4-BE49-F238E27FC236}">
                <a16:creationId xmlns:a16="http://schemas.microsoft.com/office/drawing/2014/main" id="{8584F88E-D7F5-2FE5-FA37-DE26BF4E2282}"/>
              </a:ext>
            </a:extLst>
          </p:cNvPr>
          <p:cNvPicPr>
            <a:picLocks noChangeAspect="1"/>
          </p:cNvPicPr>
          <p:nvPr/>
        </p:nvPicPr>
        <p:blipFill>
          <a:blip r:embed="rId3"/>
          <a:stretch>
            <a:fillRect/>
          </a:stretch>
        </p:blipFill>
        <p:spPr>
          <a:xfrm>
            <a:off x="4747818" y="2035664"/>
            <a:ext cx="4098296" cy="2998754"/>
          </a:xfrm>
          <a:prstGeom prst="rect">
            <a:avLst/>
          </a:prstGeom>
        </p:spPr>
      </p:pic>
      <p:sp>
        <p:nvSpPr>
          <p:cNvPr id="7" name="TextBox 6">
            <a:extLst>
              <a:ext uri="{FF2B5EF4-FFF2-40B4-BE49-F238E27FC236}">
                <a16:creationId xmlns:a16="http://schemas.microsoft.com/office/drawing/2014/main" id="{8AA79173-CFB4-A9CF-FD27-8FBE04104C60}"/>
              </a:ext>
            </a:extLst>
          </p:cNvPr>
          <p:cNvSpPr txBox="1"/>
          <p:nvPr/>
        </p:nvSpPr>
        <p:spPr>
          <a:xfrm>
            <a:off x="6299252" y="4843283"/>
            <a:ext cx="2615380" cy="1077218"/>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Debris and leaf litter are blocking this inlet. Remove this material to allow water to enter the inlet.</a:t>
            </a:r>
          </a:p>
        </p:txBody>
      </p:sp>
    </p:spTree>
    <p:extLst>
      <p:ext uri="{BB962C8B-B14F-4D97-AF65-F5344CB8AC3E}">
        <p14:creationId xmlns:p14="http://schemas.microsoft.com/office/powerpoint/2010/main" val="2229718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CFDC5-CD6F-C866-F06B-65B3329F3882}"/>
              </a:ext>
            </a:extLst>
          </p:cNvPr>
          <p:cNvSpPr>
            <a:spLocks noGrp="1"/>
          </p:cNvSpPr>
          <p:nvPr>
            <p:ph type="title"/>
          </p:nvPr>
        </p:nvSpPr>
        <p:spPr>
          <a:xfrm>
            <a:off x="391886" y="210431"/>
            <a:ext cx="6474278" cy="1068611"/>
          </a:xfrm>
        </p:spPr>
        <p:txBody>
          <a:bodyPr>
            <a:normAutofit fontScale="90000"/>
          </a:bodyPr>
          <a:lstStyle/>
          <a:p>
            <a:r>
              <a:rPr lang="en-US"/>
              <a:t>What maintenance is needed between inspections? </a:t>
            </a:r>
            <a:r>
              <a:rPr lang="en-US" sz="2400" i="1"/>
              <a:t>(</a:t>
            </a:r>
            <a:r>
              <a:rPr lang="en-US" sz="2400" i="1" err="1"/>
              <a:t>cont</a:t>
            </a:r>
            <a:r>
              <a:rPr lang="en-US" sz="2400" i="1"/>
              <a:t>)</a:t>
            </a:r>
            <a:br>
              <a:rPr lang="en-US" sz="2400"/>
            </a:br>
            <a:endParaRPr lang="en-US"/>
          </a:p>
        </p:txBody>
      </p:sp>
      <p:pic>
        <p:nvPicPr>
          <p:cNvPr id="2" name="Picture 1" descr="Picture showing a BMP that is in need of maintenance.">
            <a:extLst>
              <a:ext uri="{FF2B5EF4-FFF2-40B4-BE49-F238E27FC236}">
                <a16:creationId xmlns:a16="http://schemas.microsoft.com/office/drawing/2014/main" id="{BBAF0367-E8A1-C98D-7906-3FEBD9E68092}"/>
              </a:ext>
            </a:extLst>
          </p:cNvPr>
          <p:cNvPicPr>
            <a:picLocks noChangeAspect="1"/>
          </p:cNvPicPr>
          <p:nvPr/>
        </p:nvPicPr>
        <p:blipFill>
          <a:blip r:embed="rId3"/>
          <a:stretch>
            <a:fillRect/>
          </a:stretch>
        </p:blipFill>
        <p:spPr>
          <a:xfrm>
            <a:off x="1296291" y="1678662"/>
            <a:ext cx="6219931" cy="4664949"/>
          </a:xfrm>
          <a:prstGeom prst="rect">
            <a:avLst/>
          </a:prstGeom>
        </p:spPr>
      </p:pic>
      <p:sp>
        <p:nvSpPr>
          <p:cNvPr id="6" name="TextBox 5">
            <a:extLst>
              <a:ext uri="{FF2B5EF4-FFF2-40B4-BE49-F238E27FC236}">
                <a16:creationId xmlns:a16="http://schemas.microsoft.com/office/drawing/2014/main" id="{A4EF21E9-C19B-3B79-D3D2-B87AFBC7F293}"/>
              </a:ext>
            </a:extLst>
          </p:cNvPr>
          <p:cNvSpPr txBox="1"/>
          <p:nvPr/>
        </p:nvSpPr>
        <p:spPr>
          <a:xfrm>
            <a:off x="391886" y="1859340"/>
            <a:ext cx="2969342" cy="1569660"/>
          </a:xfrm>
          <a:prstGeom prst="rect">
            <a:avLst/>
          </a:prstGeom>
          <a:solidFill>
            <a:srgbClr val="2E9FB5"/>
          </a:solidFill>
          <a:ln>
            <a:solidFill>
              <a:schemeClr val="accent1"/>
            </a:solidFill>
          </a:ln>
        </p:spPr>
        <p:txBody>
          <a:bodyPr wrap="square" rtlCol="0">
            <a:spAutoFit/>
          </a:bodyPr>
          <a:lstStyle/>
          <a:p>
            <a:r>
              <a:rPr lang="en-US" sz="1600"/>
              <a:t>Please Note: These inspections are a collaboration between City Utilities and YOU. Please don’t hesitate to reach out if you have any questions or need any guidance maintaining your BMP. </a:t>
            </a:r>
          </a:p>
        </p:txBody>
      </p:sp>
      <p:sp>
        <p:nvSpPr>
          <p:cNvPr id="5" name="TextBox 4">
            <a:extLst>
              <a:ext uri="{FF2B5EF4-FFF2-40B4-BE49-F238E27FC236}">
                <a16:creationId xmlns:a16="http://schemas.microsoft.com/office/drawing/2014/main" id="{30AC7411-8B84-D907-9C75-D43A9ABFEEB9}"/>
              </a:ext>
            </a:extLst>
          </p:cNvPr>
          <p:cNvSpPr txBox="1"/>
          <p:nvPr/>
        </p:nvSpPr>
        <p:spPr>
          <a:xfrm>
            <a:off x="5624052" y="4630994"/>
            <a:ext cx="2969342" cy="1569660"/>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This pretreatment area is full of sediment that should be removed. Look for a source, like an eroded area. Larger jobs may require a contractor and/or special equipment.</a:t>
            </a:r>
          </a:p>
        </p:txBody>
      </p:sp>
    </p:spTree>
    <p:extLst>
      <p:ext uri="{BB962C8B-B14F-4D97-AF65-F5344CB8AC3E}">
        <p14:creationId xmlns:p14="http://schemas.microsoft.com/office/powerpoint/2010/main" val="1325301952"/>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7191-234F-F316-0FA3-FC2C3FC43D1A}"/>
              </a:ext>
            </a:extLst>
          </p:cNvPr>
          <p:cNvSpPr>
            <a:spLocks noGrp="1"/>
          </p:cNvSpPr>
          <p:nvPr>
            <p:ph type="title"/>
          </p:nvPr>
        </p:nvSpPr>
        <p:spPr/>
        <p:txBody>
          <a:bodyPr>
            <a:normAutofit fontScale="90000"/>
          </a:bodyPr>
          <a:lstStyle/>
          <a:p>
            <a:r>
              <a:rPr lang="en-US"/>
              <a:t>What maintenance is needed between inspections? </a:t>
            </a:r>
            <a:r>
              <a:rPr lang="en-US" sz="2400" i="1"/>
              <a:t>(</a:t>
            </a:r>
            <a:r>
              <a:rPr lang="en-US" sz="2400" i="1" err="1"/>
              <a:t>cont</a:t>
            </a:r>
            <a:r>
              <a:rPr lang="en-US" sz="2400" i="1"/>
              <a:t>)</a:t>
            </a:r>
            <a:br>
              <a:rPr lang="en-US"/>
            </a:br>
            <a:endParaRPr lang="en-US"/>
          </a:p>
        </p:txBody>
      </p:sp>
      <p:pic>
        <p:nvPicPr>
          <p:cNvPr id="3" name="Picture 2" descr="Picture of an overgrown BMP.">
            <a:extLst>
              <a:ext uri="{FF2B5EF4-FFF2-40B4-BE49-F238E27FC236}">
                <a16:creationId xmlns:a16="http://schemas.microsoft.com/office/drawing/2014/main" id="{68F57378-00DD-6243-310D-A7A6E4D29716}"/>
              </a:ext>
            </a:extLst>
          </p:cNvPr>
          <p:cNvPicPr>
            <a:picLocks noChangeAspect="1"/>
          </p:cNvPicPr>
          <p:nvPr/>
        </p:nvPicPr>
        <p:blipFill>
          <a:blip r:embed="rId4"/>
          <a:stretch>
            <a:fillRect/>
          </a:stretch>
        </p:blipFill>
        <p:spPr>
          <a:xfrm>
            <a:off x="391886" y="2327710"/>
            <a:ext cx="3712196" cy="2716241"/>
          </a:xfrm>
          <a:prstGeom prst="rect">
            <a:avLst/>
          </a:prstGeom>
        </p:spPr>
      </p:pic>
      <p:pic>
        <p:nvPicPr>
          <p:cNvPr id="4" name="Picture 3" descr="Picture showing erosion of a BMP.">
            <a:extLst>
              <a:ext uri="{FF2B5EF4-FFF2-40B4-BE49-F238E27FC236}">
                <a16:creationId xmlns:a16="http://schemas.microsoft.com/office/drawing/2014/main" id="{A9EE0062-6A7F-8CF3-7F4D-E2F08307DB4F}"/>
              </a:ext>
            </a:extLst>
          </p:cNvPr>
          <p:cNvPicPr>
            <a:picLocks noChangeAspect="1"/>
          </p:cNvPicPr>
          <p:nvPr/>
        </p:nvPicPr>
        <p:blipFill rotWithShape="1">
          <a:blip r:embed="rId5"/>
          <a:srcRect l="15782" t="40280" r="15018" b="21082"/>
          <a:stretch/>
        </p:blipFill>
        <p:spPr>
          <a:xfrm>
            <a:off x="4832036" y="2327710"/>
            <a:ext cx="3712196" cy="2832939"/>
          </a:xfrm>
          <a:prstGeom prst="rect">
            <a:avLst/>
          </a:prstGeom>
        </p:spPr>
      </p:pic>
      <p:sp>
        <p:nvSpPr>
          <p:cNvPr id="5" name="TextBox 4">
            <a:extLst>
              <a:ext uri="{FF2B5EF4-FFF2-40B4-BE49-F238E27FC236}">
                <a16:creationId xmlns:a16="http://schemas.microsoft.com/office/drawing/2014/main" id="{5D1917A8-FD7D-43DC-F826-EA5FCEA00E25}"/>
              </a:ext>
            </a:extLst>
          </p:cNvPr>
          <p:cNvSpPr txBox="1"/>
          <p:nvPr/>
        </p:nvSpPr>
        <p:spPr>
          <a:xfrm>
            <a:off x="1435511" y="4562167"/>
            <a:ext cx="2772697" cy="1815882"/>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Overgrown vegetation, especially invasive plants like cattails, should be removed and replaced with the correct plantings. Larger jobs may require a contractor and/or special equipment.</a:t>
            </a:r>
          </a:p>
        </p:txBody>
      </p:sp>
      <p:sp>
        <p:nvSpPr>
          <p:cNvPr id="7" name="TextBox 6">
            <a:extLst>
              <a:ext uri="{FF2B5EF4-FFF2-40B4-BE49-F238E27FC236}">
                <a16:creationId xmlns:a16="http://schemas.microsoft.com/office/drawing/2014/main" id="{0D688A40-F5E8-5076-0683-A7DFABF495B6}"/>
              </a:ext>
            </a:extLst>
          </p:cNvPr>
          <p:cNvSpPr txBox="1"/>
          <p:nvPr/>
        </p:nvSpPr>
        <p:spPr>
          <a:xfrm>
            <a:off x="6110750" y="4708068"/>
            <a:ext cx="2772697" cy="1323439"/>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Erosion is present in the pretreatment area to this bioswale.  New vegetation, additional soil, and/or other measures should be installed.</a:t>
            </a:r>
          </a:p>
        </p:txBody>
      </p:sp>
    </p:spTree>
    <p:extLst>
      <p:ext uri="{BB962C8B-B14F-4D97-AF65-F5344CB8AC3E}">
        <p14:creationId xmlns:p14="http://schemas.microsoft.com/office/powerpoint/2010/main" val="3570352119"/>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A8DF9B-B4E3-13AB-B350-4E9F139CEEBF}"/>
              </a:ext>
            </a:extLst>
          </p:cNvPr>
          <p:cNvSpPr>
            <a:spLocks noGrp="1"/>
          </p:cNvSpPr>
          <p:nvPr>
            <p:ph type="title"/>
          </p:nvPr>
        </p:nvSpPr>
        <p:spPr/>
        <p:txBody>
          <a:bodyPr/>
          <a:lstStyle/>
          <a:p>
            <a:r>
              <a:rPr lang="en-US"/>
              <a:t>Practice: What maintenance is needed?</a:t>
            </a:r>
          </a:p>
        </p:txBody>
      </p:sp>
      <p:pic>
        <p:nvPicPr>
          <p:cNvPr id="4" name="Content Placeholder 3" descr="Picture of a filter cartridge that full of sediment that needs to be replaced.">
            <a:extLst>
              <a:ext uri="{FF2B5EF4-FFF2-40B4-BE49-F238E27FC236}">
                <a16:creationId xmlns:a16="http://schemas.microsoft.com/office/drawing/2014/main" id="{B182D72A-8368-3CDE-D85A-0A2A9D40FFFC}"/>
              </a:ext>
            </a:extLst>
          </p:cNvPr>
          <p:cNvPicPr>
            <a:picLocks noGrp="1" noChangeAspect="1"/>
          </p:cNvPicPr>
          <p:nvPr>
            <p:ph idx="1"/>
          </p:nvPr>
        </p:nvPicPr>
        <p:blipFill>
          <a:blip r:embed="rId3"/>
          <a:stretch>
            <a:fillRect/>
          </a:stretch>
        </p:blipFill>
        <p:spPr>
          <a:xfrm>
            <a:off x="1805770" y="1846119"/>
            <a:ext cx="5532460" cy="4069258"/>
          </a:xfrm>
          <a:prstGeom prst="rect">
            <a:avLst/>
          </a:prstGeom>
        </p:spPr>
      </p:pic>
      <p:sp>
        <p:nvSpPr>
          <p:cNvPr id="6" name="TextBox 5">
            <a:extLst>
              <a:ext uri="{FF2B5EF4-FFF2-40B4-BE49-F238E27FC236}">
                <a16:creationId xmlns:a16="http://schemas.microsoft.com/office/drawing/2014/main" id="{453CE420-C5D0-7A21-CF96-8BD45C9181FB}"/>
              </a:ext>
            </a:extLst>
          </p:cNvPr>
          <p:cNvSpPr txBox="1"/>
          <p:nvPr/>
        </p:nvSpPr>
        <p:spPr>
          <a:xfrm>
            <a:off x="5429958" y="4742789"/>
            <a:ext cx="3293807" cy="1569660"/>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Filter cartridges were not replaced per manufacturers specifications and are overfilled with sediment. Entire Proprietary BMP will need to be vacuumed out and dried, and filter will need replaced.</a:t>
            </a:r>
          </a:p>
        </p:txBody>
      </p:sp>
    </p:spTree>
    <p:extLst>
      <p:ext uri="{BB962C8B-B14F-4D97-AF65-F5344CB8AC3E}">
        <p14:creationId xmlns:p14="http://schemas.microsoft.com/office/powerpoint/2010/main" val="4234320221"/>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C3C7B-7091-D4D4-CEF1-22D472CD89F5}"/>
              </a:ext>
            </a:extLst>
          </p:cNvPr>
          <p:cNvSpPr>
            <a:spLocks noGrp="1"/>
          </p:cNvSpPr>
          <p:nvPr>
            <p:ph type="title"/>
          </p:nvPr>
        </p:nvSpPr>
        <p:spPr/>
        <p:txBody>
          <a:bodyPr/>
          <a:lstStyle/>
          <a:p>
            <a:r>
              <a:rPr lang="en-US"/>
              <a:t>Inspecting your stormwater BMP annually</a:t>
            </a:r>
          </a:p>
        </p:txBody>
      </p:sp>
      <p:graphicFrame>
        <p:nvGraphicFramePr>
          <p:cNvPr id="9" name="Content Placeholder 8">
            <a:extLst>
              <a:ext uri="{FF2B5EF4-FFF2-40B4-BE49-F238E27FC236}">
                <a16:creationId xmlns:a16="http://schemas.microsoft.com/office/drawing/2014/main" id="{500032CF-906D-D1D7-3E66-5C8C413CBE75}"/>
              </a:ext>
            </a:extLst>
          </p:cNvPr>
          <p:cNvGraphicFramePr>
            <a:graphicFrameLocks noGrp="1"/>
          </p:cNvGraphicFramePr>
          <p:nvPr>
            <p:ph idx="1"/>
            <p:extLst>
              <p:ext uri="{D42A27DB-BD31-4B8C-83A1-F6EECF244321}">
                <p14:modId xmlns:p14="http://schemas.microsoft.com/office/powerpoint/2010/main" val="1496226366"/>
              </p:ext>
            </p:extLst>
          </p:nvPr>
        </p:nvGraphicFramePr>
        <p:xfrm>
          <a:off x="391886" y="1866743"/>
          <a:ext cx="8214786" cy="4040505"/>
        </p:xfrm>
        <a:graphic>
          <a:graphicData uri="http://schemas.openxmlformats.org/drawingml/2006/table">
            <a:tbl>
              <a:tblPr firstRow="1" firstCol="1" bandRow="1">
                <a:tableStyleId>{5C22544A-7EE6-4342-B048-85BDC9FD1C3A}</a:tableStyleId>
              </a:tblPr>
              <a:tblGrid>
                <a:gridCol w="1562595">
                  <a:extLst>
                    <a:ext uri="{9D8B030D-6E8A-4147-A177-3AD203B41FA5}">
                      <a16:colId xmlns:a16="http://schemas.microsoft.com/office/drawing/2014/main" val="1713148310"/>
                    </a:ext>
                  </a:extLst>
                </a:gridCol>
                <a:gridCol w="3168182">
                  <a:extLst>
                    <a:ext uri="{9D8B030D-6E8A-4147-A177-3AD203B41FA5}">
                      <a16:colId xmlns:a16="http://schemas.microsoft.com/office/drawing/2014/main" val="3343208818"/>
                    </a:ext>
                  </a:extLst>
                </a:gridCol>
                <a:gridCol w="3484009">
                  <a:extLst>
                    <a:ext uri="{9D8B030D-6E8A-4147-A177-3AD203B41FA5}">
                      <a16:colId xmlns:a16="http://schemas.microsoft.com/office/drawing/2014/main" val="928370995"/>
                    </a:ext>
                  </a:extLst>
                </a:gridCol>
              </a:tblGrid>
              <a:tr h="382905">
                <a:tc>
                  <a:txBody>
                    <a:bodyPr/>
                    <a:lstStyle/>
                    <a:p>
                      <a:pPr marL="0" marR="0" algn="ctr">
                        <a:spcBef>
                          <a:spcPts val="0"/>
                        </a:spcBef>
                        <a:spcAft>
                          <a:spcPts val="0"/>
                        </a:spcAft>
                      </a:pPr>
                      <a:r>
                        <a:rPr lang="en-US" sz="1400" dirty="0">
                          <a:effectLst/>
                        </a:rPr>
                        <a:t>INSPECTION TYPE</a:t>
                      </a:r>
                      <a:endParaRPr lang="en-US" sz="1400" b="1" dirty="0">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INSPECTION GUIDANCE</a:t>
                      </a:r>
                      <a:endParaRPr lang="en-US" sz="1400" b="1" dirty="0">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DOCUMENTATION PROCEDURES</a:t>
                      </a:r>
                      <a:endParaRPr lang="en-US" sz="1400" b="1" dirty="0">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32430081"/>
                  </a:ext>
                </a:extLst>
              </a:tr>
              <a:tr h="1463040">
                <a:tc>
                  <a:txBody>
                    <a:bodyPr/>
                    <a:lstStyle/>
                    <a:p>
                      <a:pPr marL="0" marR="0" algn="ctr">
                        <a:lnSpc>
                          <a:spcPct val="115000"/>
                        </a:lnSpc>
                        <a:spcBef>
                          <a:spcPts val="600"/>
                        </a:spcBef>
                        <a:spcAft>
                          <a:spcPts val="600"/>
                        </a:spcAft>
                      </a:pPr>
                      <a:r>
                        <a:rPr lang="en-US" sz="1400" dirty="0">
                          <a:effectLst/>
                        </a:rPr>
                        <a:t>Routine Operational Inspections</a:t>
                      </a:r>
                      <a:endParaRPr lang="en-US" sz="1400" b="1" dirty="0">
                        <a:solidFill>
                          <a:srgbClr val="227687"/>
                        </a:solidFill>
                        <a:effectLst/>
                        <a:latin typeface="Raleway" pitchFamily="2" charset="0"/>
                        <a:ea typeface="MS Gothic" panose="020B0609070205080204" pitchFamily="49" charset="-128"/>
                        <a:cs typeface="Arial" panose="020B0604020202020204" pitchFamily="34" charset="0"/>
                      </a:endParaRPr>
                    </a:p>
                  </a:txBody>
                  <a:tcPr marL="68580" marR="68580" marT="0" marB="0" anchor="ctr"/>
                </a:tc>
                <a:tc>
                  <a:txBody>
                    <a:bodyPr/>
                    <a:lstStyle/>
                    <a:p>
                      <a:pPr marL="342900" marR="48895"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Often, and generally when landscaping activities are being performed at the property and after storms and snowmelt events</a:t>
                      </a:r>
                      <a:endParaRPr lang="en-US" sz="1250" u="none" strike="noStrike" dirty="0">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Documentation of these inspections is not required; however, it is a good idea to document larger-scale maintenance activities to keep track of what has been done and the costs (keep receipts if possible)</a:t>
                      </a:r>
                      <a:endParaRPr lang="en-US" sz="1250" u="none" strike="noStrike" dirty="0">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79529120"/>
                  </a:ext>
                </a:extLst>
              </a:tr>
              <a:tr h="2194560">
                <a:tc>
                  <a:txBody>
                    <a:bodyPr/>
                    <a:lstStyle/>
                    <a:p>
                      <a:pPr marL="0" marR="0" algn="ctr">
                        <a:lnSpc>
                          <a:spcPct val="115000"/>
                        </a:lnSpc>
                        <a:spcBef>
                          <a:spcPts val="0"/>
                        </a:spcBef>
                        <a:spcAft>
                          <a:spcPts val="0"/>
                        </a:spcAft>
                      </a:pPr>
                      <a:r>
                        <a:rPr lang="en-US" sz="1400" u="none" dirty="0">
                          <a:effectLst/>
                        </a:rPr>
                        <a:t>Regulatory</a:t>
                      </a:r>
                      <a:r>
                        <a:rPr lang="en-US" sz="1400" dirty="0">
                          <a:effectLst/>
                        </a:rPr>
                        <a:t>-Required Formal Inspections</a:t>
                      </a:r>
                      <a:endParaRPr lang="en-US" sz="1400" b="1" dirty="0">
                        <a:solidFill>
                          <a:srgbClr val="227687"/>
                        </a:solidFill>
                        <a:effectLst/>
                        <a:latin typeface="Raleway" pitchFamily="2" charset="0"/>
                        <a:ea typeface="MS Gothic" panose="020B0609070205080204" pitchFamily="49" charset="-128"/>
                        <a:cs typeface="Arial" panose="020B0604020202020204" pitchFamily="34" charset="0"/>
                      </a:endParaRPr>
                    </a:p>
                  </a:txBody>
                  <a:tcPr marL="68580" marR="68580" marT="0" marB="0" anchor="ctr"/>
                </a:tc>
                <a:tc>
                  <a:txBody>
                    <a:bodyPr/>
                    <a:lstStyle/>
                    <a:p>
                      <a:pPr marL="342900" marR="48895"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Submit </a:t>
                      </a:r>
                      <a:r>
                        <a:rPr lang="en-US" sz="1250" b="1" u="none" strike="noStrike" dirty="0">
                          <a:effectLst/>
                          <a:uFill>
                            <a:solidFill>
                              <a:srgbClr val="84AD40"/>
                            </a:solidFill>
                          </a:uFill>
                        </a:rPr>
                        <a:t>annually by October 1st </a:t>
                      </a:r>
                      <a:r>
                        <a:rPr lang="en-US" sz="1250" b="0" u="none" strike="noStrike" dirty="0">
                          <a:effectLst/>
                          <a:uFill>
                            <a:solidFill>
                              <a:srgbClr val="84AD40"/>
                            </a:solidFill>
                          </a:uFill>
                        </a:rPr>
                        <a:t>each year</a:t>
                      </a:r>
                    </a:p>
                    <a:p>
                      <a:pPr marL="342900" marR="45720"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Performed by the owner (or individual designated by the owner) who is familiar with the purpose and basic function of the BMP</a:t>
                      </a:r>
                    </a:p>
                    <a:p>
                      <a:pPr marL="342900" marR="45720" lvl="0" indent="-342900">
                        <a:spcBef>
                          <a:spcPts val="0"/>
                        </a:spcBef>
                        <a:spcAft>
                          <a:spcPts val="600"/>
                        </a:spcAft>
                        <a:buClr>
                          <a:srgbClr val="84AD40"/>
                        </a:buClr>
                        <a:buSzPts val="1400"/>
                        <a:buFont typeface="Wingdings 3" panose="05040102010807070707" pitchFamily="18" charset="2"/>
                        <a:buChar char=""/>
                      </a:pPr>
                      <a:r>
                        <a:rPr lang="en-US" sz="1250" b="1" u="none" strike="noStrike" dirty="0">
                          <a:effectLst/>
                          <a:uFill>
                            <a:solidFill>
                              <a:srgbClr val="84AD40"/>
                            </a:solidFill>
                          </a:uFill>
                        </a:rPr>
                        <a:t>Once every five years, the inspection needs to be conducted by either a PE, PLA, or other qualified professional</a:t>
                      </a:r>
                      <a:endParaRPr lang="en-US" sz="1250" b="1" u="none" strike="noStrike" dirty="0">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Must use the BMP Guidance Sheets and BMP Inspection Forms associated with your type of BMP (located in Section 5 of this Manual and on the ‘Catching Rain BMP’ app)</a:t>
                      </a:r>
                    </a:p>
                    <a:p>
                      <a:pPr marL="342900" marR="0" lvl="0" indent="-342900">
                        <a:spcBef>
                          <a:spcPts val="0"/>
                        </a:spcBef>
                        <a:spcAft>
                          <a:spcPts val="600"/>
                        </a:spcAft>
                        <a:buClr>
                          <a:srgbClr val="84AD40"/>
                        </a:buClr>
                        <a:buSzPts val="1400"/>
                        <a:buFont typeface="Wingdings 3" panose="05040102010807070707" pitchFamily="18" charset="2"/>
                        <a:buChar char=""/>
                      </a:pPr>
                      <a:r>
                        <a:rPr lang="en-US" sz="1250" u="none" strike="noStrike" dirty="0">
                          <a:effectLst/>
                          <a:uFill>
                            <a:solidFill>
                              <a:srgbClr val="84AD40"/>
                            </a:solidFill>
                          </a:uFill>
                        </a:rPr>
                        <a:t>The completed inspection forms and indication of maintenance performed must be submitted via the ‘Catching Rain BMP’ app by October 1</a:t>
                      </a:r>
                      <a:r>
                        <a:rPr lang="en-US" sz="1250" u="none" strike="noStrike" baseline="30000" dirty="0">
                          <a:effectLst/>
                          <a:uFill>
                            <a:solidFill>
                              <a:srgbClr val="84AD40"/>
                            </a:solidFill>
                          </a:uFill>
                        </a:rPr>
                        <a:t>st</a:t>
                      </a:r>
                      <a:r>
                        <a:rPr lang="en-US" sz="1250" u="none" strike="noStrike" dirty="0">
                          <a:effectLst/>
                          <a:uFill>
                            <a:solidFill>
                              <a:srgbClr val="84AD40"/>
                            </a:solidFill>
                          </a:uFill>
                        </a:rPr>
                        <a:t> each year</a:t>
                      </a:r>
                    </a:p>
                    <a:p>
                      <a:pPr marL="50800" marR="106680">
                        <a:spcBef>
                          <a:spcPts val="0"/>
                        </a:spcBef>
                        <a:spcAft>
                          <a:spcPts val="600"/>
                        </a:spcAft>
                      </a:pPr>
                      <a:endParaRPr lang="en-US" sz="1250" dirty="0">
                        <a:solidFill>
                          <a:srgbClr val="4C4C4E"/>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63515795"/>
                  </a:ext>
                </a:extLst>
              </a:tr>
            </a:tbl>
          </a:graphicData>
        </a:graphic>
      </p:graphicFrame>
    </p:spTree>
    <p:extLst>
      <p:ext uri="{BB962C8B-B14F-4D97-AF65-F5344CB8AC3E}">
        <p14:creationId xmlns:p14="http://schemas.microsoft.com/office/powerpoint/2010/main" val="230383500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DB16E4-11C7-0942-AFE3-1204723B7622}"/>
              </a:ext>
            </a:extLst>
          </p:cNvPr>
          <p:cNvSpPr>
            <a:spLocks noGrp="1"/>
          </p:cNvSpPr>
          <p:nvPr>
            <p:ph type="title"/>
          </p:nvPr>
        </p:nvSpPr>
        <p:spPr>
          <a:xfrm>
            <a:off x="391887" y="269424"/>
            <a:ext cx="6474278" cy="1068611"/>
          </a:xfrm>
        </p:spPr>
        <p:txBody>
          <a:bodyPr anchor="ctr">
            <a:normAutofit/>
          </a:bodyPr>
          <a:lstStyle/>
          <a:p>
            <a:r>
              <a:rPr lang="en-US"/>
              <a:t>Storm Water Quality</a:t>
            </a:r>
          </a:p>
        </p:txBody>
      </p:sp>
      <p:sp>
        <p:nvSpPr>
          <p:cNvPr id="2" name="Content Placeholder 1">
            <a:extLst>
              <a:ext uri="{FF2B5EF4-FFF2-40B4-BE49-F238E27FC236}">
                <a16:creationId xmlns:a16="http://schemas.microsoft.com/office/drawing/2014/main" id="{E5D098FB-1BD0-CA7A-AD9E-C678457D52A0}"/>
              </a:ext>
            </a:extLst>
          </p:cNvPr>
          <p:cNvSpPr>
            <a:spLocks noGrp="1"/>
          </p:cNvSpPr>
          <p:nvPr>
            <p:ph sz="half" idx="1"/>
          </p:nvPr>
        </p:nvSpPr>
        <p:spPr>
          <a:xfrm>
            <a:off x="628650" y="1825625"/>
            <a:ext cx="3592286" cy="4351338"/>
          </a:xfrm>
        </p:spPr>
        <p:txBody>
          <a:bodyPr>
            <a:normAutofit/>
          </a:bodyPr>
          <a:lstStyle/>
          <a:p>
            <a:r>
              <a:rPr lang="en-US" dirty="0"/>
              <a:t>When stormwater runs off impervious surfaces, such as pavement or roofs, it picks up pollutants like fertilizer, sediment, oil, and bacteria</a:t>
            </a:r>
          </a:p>
          <a:p>
            <a:r>
              <a:rPr lang="en-US" dirty="0"/>
              <a:t>This polluted runoff then enters the sewer system, and can end up flowing into our rivers</a:t>
            </a:r>
          </a:p>
          <a:p>
            <a:r>
              <a:rPr lang="en-US" dirty="0"/>
              <a:t>This polluted stormwater runoff is one of the biggest threats to clean water and clear rivers </a:t>
            </a:r>
          </a:p>
        </p:txBody>
      </p:sp>
      <p:pic>
        <p:nvPicPr>
          <p:cNvPr id="1026" name="Picture 2" descr="Storm Water Runoff and Pollution diagram">
            <a:extLst>
              <a:ext uri="{FF2B5EF4-FFF2-40B4-BE49-F238E27FC236}">
                <a16:creationId xmlns:a16="http://schemas.microsoft.com/office/drawing/2014/main" id="{062E8181-98ED-8C4F-ED3A-D9E75B7B1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60646" y="1674345"/>
            <a:ext cx="3411038" cy="2208647"/>
          </a:xfrm>
          <a:prstGeom prst="rect">
            <a:avLst/>
          </a:prstGeom>
          <a:solidFill>
            <a:srgbClr val="FFFFFF"/>
          </a:solidFill>
        </p:spPr>
      </p:pic>
      <p:sp>
        <p:nvSpPr>
          <p:cNvPr id="4" name="TextBox 3">
            <a:extLst>
              <a:ext uri="{FF2B5EF4-FFF2-40B4-BE49-F238E27FC236}">
                <a16:creationId xmlns:a16="http://schemas.microsoft.com/office/drawing/2014/main" id="{69AE1B39-CB48-FC1A-0D9D-549193D345C7}"/>
              </a:ext>
            </a:extLst>
          </p:cNvPr>
          <p:cNvSpPr txBox="1"/>
          <p:nvPr/>
        </p:nvSpPr>
        <p:spPr>
          <a:xfrm>
            <a:off x="7200956" y="3840400"/>
            <a:ext cx="1473708" cy="203486"/>
          </a:xfrm>
          <a:prstGeom prst="rect">
            <a:avLst/>
          </a:prstGeom>
          <a:noFill/>
        </p:spPr>
        <p:txBody>
          <a:bodyPr wrap="square" rtlCol="0">
            <a:spAutoFit/>
          </a:bodyPr>
          <a:lstStyle/>
          <a:p>
            <a:r>
              <a:rPr lang="en-US" sz="700">
                <a:hlinkClick r:id="rId4"/>
              </a:rPr>
              <a:t>flows-goes.jpg (1500×970) (mt.gov)</a:t>
            </a:r>
            <a:endParaRPr lang="en-US" sz="700"/>
          </a:p>
        </p:txBody>
      </p:sp>
      <p:pic>
        <p:nvPicPr>
          <p:cNvPr id="1030" name="Picture 6" descr="Flooded Road Hail Storm High-Res Stock Photo - Getty Images">
            <a:extLst>
              <a:ext uri="{FF2B5EF4-FFF2-40B4-BE49-F238E27FC236}">
                <a16:creationId xmlns:a16="http://schemas.microsoft.com/office/drawing/2014/main" id="{2B347B71-5DE8-775B-EDCA-47065DA16D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0646" y="4001294"/>
            <a:ext cx="3411038" cy="225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62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099310-CA89-E86D-0A6B-46EA80AEC465}"/>
              </a:ext>
            </a:extLst>
          </p:cNvPr>
          <p:cNvSpPr>
            <a:spLocks noGrp="1"/>
          </p:cNvSpPr>
          <p:nvPr>
            <p:ph type="title"/>
          </p:nvPr>
        </p:nvSpPr>
        <p:spPr/>
        <p:txBody>
          <a:bodyPr/>
          <a:lstStyle/>
          <a:p>
            <a:r>
              <a:rPr lang="en-US"/>
              <a:t>Questions?</a:t>
            </a:r>
          </a:p>
        </p:txBody>
      </p:sp>
      <p:sp>
        <p:nvSpPr>
          <p:cNvPr id="2" name="Content Placeholder 1">
            <a:extLst>
              <a:ext uri="{FF2B5EF4-FFF2-40B4-BE49-F238E27FC236}">
                <a16:creationId xmlns:a16="http://schemas.microsoft.com/office/drawing/2014/main" id="{C28DCE4D-8992-DFE4-3933-97B2758383E4}"/>
              </a:ext>
            </a:extLst>
          </p:cNvPr>
          <p:cNvSpPr>
            <a:spLocks noGrp="1"/>
          </p:cNvSpPr>
          <p:nvPr>
            <p:ph idx="1"/>
          </p:nvPr>
        </p:nvSpPr>
        <p:spPr/>
        <p:txBody>
          <a:bodyPr/>
          <a:lstStyle/>
          <a:p>
            <a:r>
              <a:rPr lang="en-US" dirty="0">
                <a:hlinkClick r:id="rId2"/>
              </a:rPr>
              <a:t>stormwater@cityoffortwayne.org</a:t>
            </a:r>
            <a:r>
              <a:rPr lang="en-US" dirty="0"/>
              <a:t> </a:t>
            </a:r>
          </a:p>
          <a:p>
            <a:r>
              <a:rPr lang="en-US" dirty="0"/>
              <a:t>Phone: 311 or (260) 427-8311</a:t>
            </a:r>
          </a:p>
          <a:p>
            <a:pPr marL="0" indent="0">
              <a:buNone/>
            </a:pPr>
            <a:endParaRPr lang="en-US" dirty="0"/>
          </a:p>
          <a:p>
            <a:r>
              <a:rPr lang="en-US" dirty="0"/>
              <a:t>Charlie Cochran – SWPPP Program Manager</a:t>
            </a:r>
          </a:p>
          <a:p>
            <a:pPr lvl="1"/>
            <a:r>
              <a:rPr lang="en-US" dirty="0"/>
              <a:t>260-427-1062</a:t>
            </a:r>
          </a:p>
          <a:p>
            <a:pPr lvl="1"/>
            <a:r>
              <a:rPr lang="en-US" dirty="0">
                <a:hlinkClick r:id="rId3"/>
              </a:rPr>
              <a:t>Charlie.Cochran@cityoffortwayne.org</a:t>
            </a:r>
            <a:endParaRPr lang="en-US" dirty="0"/>
          </a:p>
          <a:p>
            <a:r>
              <a:rPr lang="en-US" dirty="0"/>
              <a:t>Hannah Allen – Watershed Management and Sustainability</a:t>
            </a:r>
          </a:p>
          <a:p>
            <a:pPr lvl="1"/>
            <a:r>
              <a:rPr lang="en-US" dirty="0"/>
              <a:t>260-427-5021</a:t>
            </a:r>
          </a:p>
          <a:p>
            <a:pPr lvl="1"/>
            <a:r>
              <a:rPr lang="en-US" dirty="0">
                <a:hlinkClick r:id="rId4"/>
              </a:rPr>
              <a:t>Hannah.Allen@cityoffortwayne.org</a:t>
            </a:r>
            <a:endParaRPr lang="en-US" dirty="0"/>
          </a:p>
          <a:p>
            <a:pPr marL="0" indent="0">
              <a:buNone/>
            </a:pPr>
            <a:endParaRPr lang="en-US" dirty="0"/>
          </a:p>
          <a:p>
            <a:endParaRPr lang="en-US" dirty="0"/>
          </a:p>
        </p:txBody>
      </p:sp>
      <p:grpSp>
        <p:nvGrpSpPr>
          <p:cNvPr id="5" name="Group 4" descr="QR code that links to the Catching Rain BMP app.">
            <a:extLst>
              <a:ext uri="{FF2B5EF4-FFF2-40B4-BE49-F238E27FC236}">
                <a16:creationId xmlns:a16="http://schemas.microsoft.com/office/drawing/2014/main" id="{E956E0CD-1D00-2528-9120-BBE2AF774B74}"/>
              </a:ext>
            </a:extLst>
          </p:cNvPr>
          <p:cNvGrpSpPr/>
          <p:nvPr/>
        </p:nvGrpSpPr>
        <p:grpSpPr>
          <a:xfrm>
            <a:off x="7262397" y="1743518"/>
            <a:ext cx="1622463" cy="1685482"/>
            <a:chOff x="2306676" y="4358553"/>
            <a:chExt cx="1622463" cy="1685482"/>
          </a:xfrm>
        </p:grpSpPr>
        <p:sp>
          <p:nvSpPr>
            <p:cNvPr id="6" name="TextBox 5">
              <a:extLst>
                <a:ext uri="{FF2B5EF4-FFF2-40B4-BE49-F238E27FC236}">
                  <a16:creationId xmlns:a16="http://schemas.microsoft.com/office/drawing/2014/main" id="{CA989FE4-5B03-2FD3-3F1E-68E5B4705648}"/>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7" name="Picture 6" descr="A qr code with a few squares&#10;&#10;Description automatically generated">
              <a:extLst>
                <a:ext uri="{FF2B5EF4-FFF2-40B4-BE49-F238E27FC236}">
                  <a16:creationId xmlns:a16="http://schemas.microsoft.com/office/drawing/2014/main" id="{3391A447-A256-DA16-EF12-9F189784B0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spTree>
    <p:extLst>
      <p:ext uri="{BB962C8B-B14F-4D97-AF65-F5344CB8AC3E}">
        <p14:creationId xmlns:p14="http://schemas.microsoft.com/office/powerpoint/2010/main" val="297260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“Recent” Regional Water Quality Interest</a:t>
            </a:r>
          </a:p>
        </p:txBody>
      </p:sp>
      <p:sp>
        <p:nvSpPr>
          <p:cNvPr id="3" name="Content Placeholder 2"/>
          <p:cNvSpPr>
            <a:spLocks noGrp="1"/>
          </p:cNvSpPr>
          <p:nvPr>
            <p:ph idx="1"/>
          </p:nvPr>
        </p:nvSpPr>
        <p:spPr>
          <a:xfrm>
            <a:off x="628650" y="1825625"/>
            <a:ext cx="7886700" cy="501939"/>
          </a:xfrm>
        </p:spPr>
        <p:txBody>
          <a:bodyPr vert="horz" lIns="91440" tIns="45720" rIns="91440" bIns="45720" rtlCol="0" anchor="t">
            <a:normAutofit/>
          </a:bodyPr>
          <a:lstStyle/>
          <a:p>
            <a:r>
              <a:rPr lang="en-US" sz="2800" dirty="0"/>
              <a:t>Maumee River Watershed to Lake Erie</a:t>
            </a:r>
          </a:p>
          <a:p>
            <a:pPr lvl="1"/>
            <a:endParaRPr lang="en-US" dirty="0">
              <a:cs typeface="Calibri"/>
            </a:endParaRPr>
          </a:p>
          <a:p>
            <a:pPr marL="0" indent="0">
              <a:buNone/>
            </a:pPr>
            <a:endParaRPr lang="en-US" dirty="0"/>
          </a:p>
          <a:p>
            <a:pPr marL="0" indent="0">
              <a:buNone/>
            </a:pPr>
            <a:endParaRPr lang="en-US" dirty="0">
              <a:cs typeface="Calibri" panose="020F0502020204030204"/>
            </a:endParaRPr>
          </a:p>
          <a:p>
            <a:pPr lvl="1"/>
            <a:endParaRPr lang="en-US" dirty="0">
              <a:cs typeface="Calibri" panose="020F0502020204030204"/>
            </a:endParaRPr>
          </a:p>
        </p:txBody>
      </p:sp>
      <p:pic>
        <p:nvPicPr>
          <p:cNvPr id="7" name="Picture 6" descr="Map showing the Maumee River Watershed to Lake Erie. Watershed encompasses a small portion of northeast Indiana, a small portion of southeast Michigan, and a large area of northeast Ohio east of Toledo.">
            <a:extLst>
              <a:ext uri="{FF2B5EF4-FFF2-40B4-BE49-F238E27FC236}">
                <a16:creationId xmlns:a16="http://schemas.microsoft.com/office/drawing/2014/main" id="{393A642C-E3F5-9FEE-ED27-B9FE6A1ED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731" y="2970300"/>
            <a:ext cx="3266835" cy="2697511"/>
          </a:xfrm>
          <a:prstGeom prst="rect">
            <a:avLst/>
          </a:prstGeom>
        </p:spPr>
      </p:pic>
      <p:sp>
        <p:nvSpPr>
          <p:cNvPr id="9" name="TextBox 8">
            <a:extLst>
              <a:ext uri="{FF2B5EF4-FFF2-40B4-BE49-F238E27FC236}">
                <a16:creationId xmlns:a16="http://schemas.microsoft.com/office/drawing/2014/main" id="{398351C1-06D1-7656-3856-51CA67DE85BE}"/>
              </a:ext>
            </a:extLst>
          </p:cNvPr>
          <p:cNvSpPr txBox="1"/>
          <p:nvPr/>
        </p:nvSpPr>
        <p:spPr>
          <a:xfrm>
            <a:off x="876300" y="5770437"/>
            <a:ext cx="3695699" cy="307777"/>
          </a:xfrm>
          <a:prstGeom prst="rect">
            <a:avLst/>
          </a:prstGeom>
          <a:noFill/>
        </p:spPr>
        <p:txBody>
          <a:bodyPr wrap="square" rtlCol="0">
            <a:spAutoFit/>
          </a:bodyPr>
          <a:lstStyle/>
          <a:p>
            <a:pPr algn="r"/>
            <a:r>
              <a:rPr lang="en-US" sz="700" dirty="0"/>
              <a:t>From epa.ohio.gov/divisions-and-offices/surface-water/reports-data/</a:t>
            </a:r>
            <a:r>
              <a:rPr lang="en-US" sz="700" dirty="0" err="1"/>
              <a:t>maumee</a:t>
            </a:r>
            <a:r>
              <a:rPr lang="en-US" sz="700" dirty="0"/>
              <a:t>-river-watershed</a:t>
            </a:r>
          </a:p>
          <a:p>
            <a:endParaRPr lang="en-US" sz="700" dirty="0"/>
          </a:p>
        </p:txBody>
      </p:sp>
      <p:pic>
        <p:nvPicPr>
          <p:cNvPr id="5" name="Picture 5" descr="Aerial picture of Lake Erie basin true color.">
            <a:extLst>
              <a:ext uri="{FF2B5EF4-FFF2-40B4-BE49-F238E27FC236}">
                <a16:creationId xmlns:a16="http://schemas.microsoft.com/office/drawing/2014/main" id="{15EBB179-0AFA-317F-388C-263BE4BB8661}"/>
              </a:ext>
            </a:extLst>
          </p:cNvPr>
          <p:cNvPicPr>
            <a:picLocks noChangeAspect="1"/>
          </p:cNvPicPr>
          <p:nvPr/>
        </p:nvPicPr>
        <p:blipFill rotWithShape="1">
          <a:blip r:embed="rId4"/>
          <a:srcRect r="50167"/>
          <a:stretch/>
        </p:blipFill>
        <p:spPr>
          <a:xfrm>
            <a:off x="5028867" y="2668089"/>
            <a:ext cx="3638772" cy="3449019"/>
          </a:xfrm>
          <a:prstGeom prst="rect">
            <a:avLst/>
          </a:prstGeom>
        </p:spPr>
      </p:pic>
      <p:sp>
        <p:nvSpPr>
          <p:cNvPr id="8" name="Flowchart: Connector 7">
            <a:extLst>
              <a:ext uri="{FF2B5EF4-FFF2-40B4-BE49-F238E27FC236}">
                <a16:creationId xmlns:a16="http://schemas.microsoft.com/office/drawing/2014/main" id="{550A258E-D4E0-49CC-E843-8FC11A39799B}"/>
              </a:ext>
              <a:ext uri="{C183D7F6-B498-43B3-948B-1728B52AA6E4}">
                <adec:decorative xmlns:adec="http://schemas.microsoft.com/office/drawing/2017/decorative" val="1"/>
              </a:ext>
            </a:extLst>
          </p:cNvPr>
          <p:cNvSpPr/>
          <p:nvPr/>
        </p:nvSpPr>
        <p:spPr>
          <a:xfrm>
            <a:off x="1559293" y="4504623"/>
            <a:ext cx="154004" cy="1251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E5FAD9B-B687-78B0-1400-8093CBBBC5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867" y="2668089"/>
            <a:ext cx="3638772" cy="3022146"/>
          </a:xfrm>
          <a:prstGeom prst="rect">
            <a:avLst/>
          </a:prstGeom>
        </p:spPr>
      </p:pic>
      <p:pic>
        <p:nvPicPr>
          <p:cNvPr id="10" name="Picture 9">
            <a:extLst>
              <a:ext uri="{FF2B5EF4-FFF2-40B4-BE49-F238E27FC236}">
                <a16:creationId xmlns:a16="http://schemas.microsoft.com/office/drawing/2014/main" id="{ACAAD394-838C-202B-090A-62EC3B96099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768" y="2668089"/>
            <a:ext cx="3623871" cy="3022146"/>
          </a:xfrm>
          <a:prstGeom prst="rect">
            <a:avLst/>
          </a:prstGeom>
        </p:spPr>
      </p:pic>
    </p:spTree>
    <p:extLst>
      <p:ext uri="{BB962C8B-B14F-4D97-AF65-F5344CB8AC3E}">
        <p14:creationId xmlns:p14="http://schemas.microsoft.com/office/powerpoint/2010/main" val="35462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Why do we care?</a:t>
            </a:r>
            <a:br>
              <a:rPr lang="en-US"/>
            </a:br>
            <a:endParaRPr lang="en-US"/>
          </a:p>
        </p:txBody>
      </p:sp>
      <p:sp>
        <p:nvSpPr>
          <p:cNvPr id="3" name="Content Placeholder 2"/>
          <p:cNvSpPr>
            <a:spLocks noGrp="1"/>
          </p:cNvSpPr>
          <p:nvPr>
            <p:ph idx="1"/>
          </p:nvPr>
        </p:nvSpPr>
        <p:spPr>
          <a:xfrm>
            <a:off x="628650" y="1825625"/>
            <a:ext cx="2098995" cy="1393825"/>
          </a:xfrm>
        </p:spPr>
        <p:txBody>
          <a:bodyPr vert="horz" lIns="91440" tIns="45720" rIns="91440" bIns="45720" rtlCol="0" anchor="t">
            <a:normAutofit fontScale="92500" lnSpcReduction="20000"/>
          </a:bodyPr>
          <a:lstStyle/>
          <a:p>
            <a:r>
              <a:rPr lang="en-US"/>
              <a:t>What happened?</a:t>
            </a:r>
          </a:p>
          <a:p>
            <a:r>
              <a:rPr lang="en-US"/>
              <a:t>How are we adjusting?</a:t>
            </a:r>
          </a:p>
          <a:p>
            <a:r>
              <a:rPr lang="en-US"/>
              <a:t>How can we protect?</a:t>
            </a:r>
          </a:p>
          <a:p>
            <a:endParaRPr lang="en-US"/>
          </a:p>
          <a:p>
            <a:pPr marL="0" indent="0">
              <a:buNone/>
            </a:pPr>
            <a:endParaRPr lang="en-US"/>
          </a:p>
          <a:p>
            <a:pPr marL="0" indent="0">
              <a:buNone/>
            </a:pPr>
            <a:endParaRPr lang="en-US">
              <a:cs typeface="Calibri" panose="020F0502020204030204"/>
            </a:endParaRPr>
          </a:p>
          <a:p>
            <a:pPr lvl="1"/>
            <a:endParaRPr lang="en-US">
              <a:cs typeface="Calibri" panose="020F0502020204030204"/>
            </a:endParaRPr>
          </a:p>
        </p:txBody>
      </p:sp>
      <p:pic>
        <p:nvPicPr>
          <p:cNvPr id="6" name="Picture 5" descr="A large pile of trash next to a body of water.">
            <a:extLst>
              <a:ext uri="{FF2B5EF4-FFF2-40B4-BE49-F238E27FC236}">
                <a16:creationId xmlns:a16="http://schemas.microsoft.com/office/drawing/2014/main" id="{ACECF319-B5EC-3DD7-B86A-E738EAF88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10" y="3219450"/>
            <a:ext cx="3343530" cy="1990969"/>
          </a:xfrm>
          <a:prstGeom prst="rect">
            <a:avLst/>
          </a:prstGeom>
        </p:spPr>
      </p:pic>
      <p:sp>
        <p:nvSpPr>
          <p:cNvPr id="9" name="TextBox 8">
            <a:extLst>
              <a:ext uri="{FF2B5EF4-FFF2-40B4-BE49-F238E27FC236}">
                <a16:creationId xmlns:a16="http://schemas.microsoft.com/office/drawing/2014/main" id="{10293EE8-A7FC-4D44-437C-D71063608F2E}"/>
              </a:ext>
            </a:extLst>
          </p:cNvPr>
          <p:cNvSpPr txBox="1"/>
          <p:nvPr/>
        </p:nvSpPr>
        <p:spPr>
          <a:xfrm>
            <a:off x="391886" y="5232025"/>
            <a:ext cx="3437254" cy="307777"/>
          </a:xfrm>
          <a:prstGeom prst="rect">
            <a:avLst/>
          </a:prstGeom>
          <a:noFill/>
        </p:spPr>
        <p:txBody>
          <a:bodyPr wrap="square" rtlCol="0">
            <a:spAutoFit/>
          </a:bodyPr>
          <a:lstStyle/>
          <a:p>
            <a:pPr algn="r"/>
            <a:r>
              <a:rPr lang="en-US" sz="700"/>
              <a:t>www.theguardian.com/global-development-professionals-network/2017/jun/02/china-water-dangerous-pollution-greenpeace</a:t>
            </a:r>
          </a:p>
        </p:txBody>
      </p:sp>
      <p:pic>
        <p:nvPicPr>
          <p:cNvPr id="8" name="Picture 7" descr="A picture of Chain O'Lakes State Park.">
            <a:extLst>
              <a:ext uri="{FF2B5EF4-FFF2-40B4-BE49-F238E27FC236}">
                <a16:creationId xmlns:a16="http://schemas.microsoft.com/office/drawing/2014/main" id="{0D47F98B-4D13-9189-D196-60FC343BE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240" y="2599162"/>
            <a:ext cx="4296110" cy="2804263"/>
          </a:xfrm>
          <a:prstGeom prst="rect">
            <a:avLst/>
          </a:prstGeom>
        </p:spPr>
      </p:pic>
      <p:sp>
        <p:nvSpPr>
          <p:cNvPr id="11" name="TextBox 10">
            <a:extLst>
              <a:ext uri="{FF2B5EF4-FFF2-40B4-BE49-F238E27FC236}">
                <a16:creationId xmlns:a16="http://schemas.microsoft.com/office/drawing/2014/main" id="{019F59FA-2154-BCFF-6641-5B412F8AC8FC}"/>
              </a:ext>
            </a:extLst>
          </p:cNvPr>
          <p:cNvSpPr txBox="1"/>
          <p:nvPr/>
        </p:nvSpPr>
        <p:spPr>
          <a:xfrm>
            <a:off x="4840061" y="5497954"/>
            <a:ext cx="3437254" cy="307777"/>
          </a:xfrm>
          <a:prstGeom prst="rect">
            <a:avLst/>
          </a:prstGeom>
          <a:noFill/>
        </p:spPr>
        <p:txBody>
          <a:bodyPr wrap="square" rtlCol="0">
            <a:spAutoFit/>
          </a:bodyPr>
          <a:lstStyle/>
          <a:p>
            <a:pPr algn="r"/>
            <a:r>
              <a:rPr lang="en-US" sz="700"/>
              <a:t>www.visitindiana.com/blog/post/picture-perfect-day-chain-o-lakes-state-park/</a:t>
            </a:r>
          </a:p>
          <a:p>
            <a:pPr algn="r"/>
            <a:r>
              <a:rPr lang="en-US" sz="700"/>
              <a:t>Chain O’ Lakes State Park</a:t>
            </a:r>
          </a:p>
        </p:txBody>
      </p:sp>
      <p:pic>
        <p:nvPicPr>
          <p:cNvPr id="13" name="Picture 12" descr="A child holding a fishing rod at a body of water.">
            <a:extLst>
              <a:ext uri="{FF2B5EF4-FFF2-40B4-BE49-F238E27FC236}">
                <a16:creationId xmlns:a16="http://schemas.microsoft.com/office/drawing/2014/main" id="{47CAD9E7-DC25-C539-3DA9-081F8C74C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645" y="1836458"/>
            <a:ext cx="2983189" cy="3429000"/>
          </a:xfrm>
          <a:prstGeom prst="rect">
            <a:avLst/>
          </a:prstGeom>
        </p:spPr>
      </p:pic>
    </p:spTree>
    <p:extLst>
      <p:ext uri="{BB962C8B-B14F-4D97-AF65-F5344CB8AC3E}">
        <p14:creationId xmlns:p14="http://schemas.microsoft.com/office/powerpoint/2010/main" val="32466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Local stormwater implementation plans over the years</a:t>
            </a:r>
          </a:p>
        </p:txBody>
      </p:sp>
      <p:sp>
        <p:nvSpPr>
          <p:cNvPr id="3" name="Content Placeholder 2"/>
          <p:cNvSpPr>
            <a:spLocks noGrp="1"/>
          </p:cNvSpPr>
          <p:nvPr>
            <p:ph idx="1"/>
          </p:nvPr>
        </p:nvSpPr>
        <p:spPr>
          <a:xfrm>
            <a:off x="391887" y="1855937"/>
            <a:ext cx="7886700" cy="4449833"/>
          </a:xfrm>
        </p:spPr>
        <p:txBody>
          <a:bodyPr vert="horz" lIns="91440" tIns="45720" rIns="91440" bIns="45720" rtlCol="0" anchor="t">
            <a:normAutofit/>
          </a:bodyPr>
          <a:lstStyle/>
          <a:p>
            <a:r>
              <a:rPr lang="en-US" sz="3000"/>
              <a:t>Municipal Separate Storm Sewer System (MS4)</a:t>
            </a:r>
          </a:p>
          <a:p>
            <a:pPr lvl="1"/>
            <a:r>
              <a:rPr lang="en-US" sz="2400"/>
              <a:t>Conveyance system or systems owned by a state, city, town, village, or other public entity.</a:t>
            </a:r>
          </a:p>
          <a:p>
            <a:pPr lvl="2"/>
            <a:r>
              <a:rPr lang="en-US" sz="2400"/>
              <a:t>Discharges into waters of the U.S.</a:t>
            </a:r>
          </a:p>
          <a:p>
            <a:endParaRPr lang="en-US" sz="2000"/>
          </a:p>
          <a:p>
            <a:r>
              <a:rPr lang="en-US" sz="3000"/>
              <a:t>City of Fort Wayne is an MS4</a:t>
            </a:r>
          </a:p>
          <a:p>
            <a:pPr lvl="1"/>
            <a:r>
              <a:rPr lang="en-US" sz="2400">
                <a:cs typeface="Calibri" panose="020F0502020204030204"/>
              </a:rPr>
              <a:t>Indiana Department of Enviromental Management (IDEM) implemented Clean Water Act – 1985</a:t>
            </a:r>
          </a:p>
          <a:p>
            <a:pPr lvl="1"/>
            <a:r>
              <a:rPr lang="en-US" sz="2400">
                <a:cs typeface="Calibri" panose="020F0502020204030204"/>
              </a:rPr>
              <a:t>City established Stormwater Utility – 1991</a:t>
            </a:r>
          </a:p>
          <a:p>
            <a:pPr lvl="1"/>
            <a:r>
              <a:rPr lang="en-US" sz="2400">
                <a:cs typeface="Calibri" panose="020F0502020204030204"/>
              </a:rPr>
              <a:t>National Pollution Discharge Elimination System (NPDES) Phase 2 implementation – 2004</a:t>
            </a:r>
          </a:p>
          <a:p>
            <a:pPr marL="685800" lvl="2" indent="0">
              <a:buNone/>
            </a:pPr>
            <a:endParaRPr lang="en-US" sz="2400">
              <a:cs typeface="Calibri" panose="020F0502020204030204"/>
            </a:endParaRPr>
          </a:p>
        </p:txBody>
      </p:sp>
    </p:spTree>
    <p:extLst>
      <p:ext uri="{BB962C8B-B14F-4D97-AF65-F5344CB8AC3E}">
        <p14:creationId xmlns:p14="http://schemas.microsoft.com/office/powerpoint/2010/main" val="329570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can we protect our water?</a:t>
            </a:r>
          </a:p>
        </p:txBody>
      </p:sp>
      <p:sp>
        <p:nvSpPr>
          <p:cNvPr id="5" name="Content Placeholder 4">
            <a:extLst>
              <a:ext uri="{FF2B5EF4-FFF2-40B4-BE49-F238E27FC236}">
                <a16:creationId xmlns:a16="http://schemas.microsoft.com/office/drawing/2014/main" id="{492F9AAE-64E6-4022-CE2F-923FC6D7FE0E}"/>
              </a:ext>
            </a:extLst>
          </p:cNvPr>
          <p:cNvSpPr>
            <a:spLocks noGrp="1"/>
          </p:cNvSpPr>
          <p:nvPr>
            <p:ph idx="1"/>
          </p:nvPr>
        </p:nvSpPr>
        <p:spPr/>
        <p:txBody>
          <a:bodyPr vert="horz" lIns="91440" tIns="45720" rIns="91440" bIns="45720" rtlCol="0" anchor="t">
            <a:normAutofit/>
          </a:bodyPr>
          <a:lstStyle/>
          <a:p>
            <a:r>
              <a:rPr lang="en-US" sz="2400"/>
              <a:t>Utilize Best Management Practices (BMPs)</a:t>
            </a:r>
            <a:endParaRPr lang="en-US" sz="2400">
              <a:cs typeface="Calibri"/>
            </a:endParaRPr>
          </a:p>
          <a:p>
            <a:pPr lvl="1"/>
            <a:endParaRPr lang="en-US" sz="2400"/>
          </a:p>
          <a:p>
            <a:r>
              <a:rPr lang="en-US" sz="2400"/>
              <a:t>Definition: Structural and non-structural practices designed to treat stormwater to reduce flooding, erosion, and pollution problems caused by the loss of natural landscape and the increase of roads and buildings and other impervious surfaces that result from land development.</a:t>
            </a:r>
          </a:p>
          <a:p>
            <a:endParaRPr lang="en-US" sz="2400"/>
          </a:p>
          <a:p>
            <a:r>
              <a:rPr lang="en-US" sz="2400"/>
              <a:t>Goal: Treat stormwater to reduce flooding, erosion, and pollution problems.</a:t>
            </a:r>
          </a:p>
        </p:txBody>
      </p:sp>
    </p:spTree>
    <p:extLst>
      <p:ext uri="{BB962C8B-B14F-4D97-AF65-F5344CB8AC3E}">
        <p14:creationId xmlns:p14="http://schemas.microsoft.com/office/powerpoint/2010/main" val="3647552099"/>
      </p:ext>
    </p:extLst>
  </p:cSld>
  <p:clrMapOvr>
    <a:masterClrMapping/>
  </p:clrMapOvr>
</p:sld>
</file>

<file path=ppt/theme/theme1.xml><?xml version="1.0" encoding="utf-8"?>
<a:theme xmlns:a="http://schemas.openxmlformats.org/drawingml/2006/main" name="Office Theme">
  <a:themeElements>
    <a:clrScheme name="City Utilities">
      <a:dk1>
        <a:sysClr val="windowText" lastClr="000000"/>
      </a:dk1>
      <a:lt1>
        <a:sysClr val="window" lastClr="FFFFFF"/>
      </a:lt1>
      <a:dk2>
        <a:srgbClr val="44546A"/>
      </a:dk2>
      <a:lt2>
        <a:srgbClr val="E7E6E6"/>
      </a:lt2>
      <a:accent1>
        <a:srgbClr val="2E9FB5"/>
      </a:accent1>
      <a:accent2>
        <a:srgbClr val="84AD40"/>
      </a:accent2>
      <a:accent3>
        <a:srgbClr val="003767"/>
      </a:accent3>
      <a:accent4>
        <a:srgbClr val="0067A6"/>
      </a:accent4>
      <a:accent5>
        <a:srgbClr val="00A65E"/>
      </a:accent5>
      <a:accent6>
        <a:srgbClr val="FDB51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mwater" id="{50FBBF8E-9D33-422B-B0AB-EAB7548932D8}" vid="{D05105D5-C830-47F7-855B-1ED495FAE2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bf63591-5f0f-4414-a1c6-1264748a55e5">
      <Terms xmlns="http://schemas.microsoft.com/office/infopath/2007/PartnerControls"/>
    </lcf76f155ced4ddcb4097134ff3c332f>
    <TaxCatchAll xmlns="ded6c920-f3b3-48e3-8832-31ec5898325c"/>
    <Comments xmlns="fbf63591-5f0f-4414-a1c6-1264748a55e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781AA3B52EC646A7EEEDB623D9E016" ma:contentTypeVersion="17" ma:contentTypeDescription="Create a new document." ma:contentTypeScope="" ma:versionID="076b3572582c3acebab533586d5a192c">
  <xsd:schema xmlns:xsd="http://www.w3.org/2001/XMLSchema" xmlns:xs="http://www.w3.org/2001/XMLSchema" xmlns:p="http://schemas.microsoft.com/office/2006/metadata/properties" xmlns:ns2="fbf63591-5f0f-4414-a1c6-1264748a55e5" xmlns:ns3="ded6c920-f3b3-48e3-8832-31ec5898325c" targetNamespace="http://schemas.microsoft.com/office/2006/metadata/properties" ma:root="true" ma:fieldsID="3d4507acc93133901940dc4920116f03" ns2:_="" ns3:_="">
    <xsd:import namespace="fbf63591-5f0f-4414-a1c6-1264748a55e5"/>
    <xsd:import namespace="ded6c920-f3b3-48e3-8832-31ec5898325c"/>
    <xsd:element name="properties">
      <xsd:complexType>
        <xsd:sequence>
          <xsd:element name="documentManagement">
            <xsd:complexType>
              <xsd:all>
                <xsd:element ref="ns2:MediaServiceMetadata" minOccurs="0"/>
                <xsd:element ref="ns2:MediaServiceFastMetadata" minOccurs="0"/>
                <xsd:element ref="ns2:Comme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63591-5f0f-4414-a1c6-1264748a55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mments" ma:index="10" nillable="true" ma:displayName="Comments" ma:internalName="Comments">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6a8aaf3-3e3e-46df-8748-b53fc257c907"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d6c920-f3b3-48e3-8832-31ec5898325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cfe66d-01ba-4b85-b033-b223bf75bea7}" ma:internalName="TaxCatchAll" ma:showField="CatchAllData" ma:web="ded6c920-f3b3-48e3-8832-31ec589832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3E4F97-C612-4D52-BF05-22FA37E23530}">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ded6c920-f3b3-48e3-8832-31ec5898325c"/>
    <ds:schemaRef ds:uri="fbf63591-5f0f-4414-a1c6-1264748a55e5"/>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585A727-8A19-4F71-95BF-81528624C017}">
  <ds:schemaRefs>
    <ds:schemaRef ds:uri="http://schemas.microsoft.com/sharepoint/v3/contenttype/forms"/>
  </ds:schemaRefs>
</ds:datastoreItem>
</file>

<file path=customXml/itemProps3.xml><?xml version="1.0" encoding="utf-8"?>
<ds:datastoreItem xmlns:ds="http://schemas.openxmlformats.org/officeDocument/2006/customXml" ds:itemID="{3367105F-09F8-46E2-8D54-359E42E454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63591-5f0f-4414-a1c6-1264748a55e5"/>
    <ds:schemaRef ds:uri="ded6c920-f3b3-48e3-8832-31ec589832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603</TotalTime>
  <Words>7435</Words>
  <Application>Microsoft Office PowerPoint</Application>
  <PresentationFormat>On-screen Show (4:3)</PresentationFormat>
  <Paragraphs>637</Paragraphs>
  <Slides>50</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Lato</vt:lpstr>
      <vt:lpstr>Raleway</vt:lpstr>
      <vt:lpstr>Times New Roman</vt:lpstr>
      <vt:lpstr>Wingdings</vt:lpstr>
      <vt:lpstr>Wingdings 3</vt:lpstr>
      <vt:lpstr>Office Theme</vt:lpstr>
      <vt:lpstr>PowerPoint Presentation</vt:lpstr>
      <vt:lpstr>Public meeting notice</vt:lpstr>
      <vt:lpstr>Post Construction BMP Program Agenda</vt:lpstr>
      <vt:lpstr>Storm Water Quantity and Quality</vt:lpstr>
      <vt:lpstr>Storm Water Quality</vt:lpstr>
      <vt:lpstr>“Recent” Regional Water Quality Interest</vt:lpstr>
      <vt:lpstr>Why do we care? </vt:lpstr>
      <vt:lpstr>Local stormwater implementation plans over the years</vt:lpstr>
      <vt:lpstr>How can we protect our water?</vt:lpstr>
      <vt:lpstr>Why should you care about BMPs?</vt:lpstr>
      <vt:lpstr>Your Post Construction BMPs What are they?</vt:lpstr>
      <vt:lpstr>BMP Manual</vt:lpstr>
      <vt:lpstr>Underground Systems -  Proprietary BMP Basics </vt:lpstr>
      <vt:lpstr>Underground Systems -  Underground Detention Basics </vt:lpstr>
      <vt:lpstr>Underground Systems -  Catch Basin Basics </vt:lpstr>
      <vt:lpstr>Underground Systems -  Underground Infiltration Gallery Basics </vt:lpstr>
      <vt:lpstr>Linear Systems -  Vegetated Filter Strip Basics </vt:lpstr>
      <vt:lpstr>Linear Systems - Infiltration Trench Basics </vt:lpstr>
      <vt:lpstr>Linear Systems - Biofilter or Bioswale Basics </vt:lpstr>
      <vt:lpstr>Basin Systems -  Bioretention Basics </vt:lpstr>
      <vt:lpstr>Basin Systems -  Constructed Wetland Basics </vt:lpstr>
      <vt:lpstr>Basin Systems -  Wet Extended Detention Basin Basics </vt:lpstr>
      <vt:lpstr>Basin Systems -  Dry Extended Detention Basin Basics </vt:lpstr>
      <vt:lpstr>Basin Systems -   Surface Bed Filter Basics </vt:lpstr>
      <vt:lpstr>Pavement Systems -  Permeable Pavement Basics </vt:lpstr>
      <vt:lpstr>BMPs on your property</vt:lpstr>
      <vt:lpstr>BMPs on your property (cont.)</vt:lpstr>
      <vt:lpstr>Fort Wayne’s Plan for  Stormwater Measures / BMPs</vt:lpstr>
      <vt:lpstr>Administering Inspection “Catching Rain BMP" app</vt:lpstr>
      <vt:lpstr>Downloading the “Catching Rain BMP” Tool</vt:lpstr>
      <vt:lpstr>How to Use “Catching Rain BMP” Tools (cont.)</vt:lpstr>
      <vt:lpstr>How to Use “Catching Rain BMP” Tool (cont.)</vt:lpstr>
      <vt:lpstr>How to Use “Catching Rain BMP” Tool (cont.)</vt:lpstr>
      <vt:lpstr>Recording an Inspection</vt:lpstr>
      <vt:lpstr>Recording an Inspection (cont.)</vt:lpstr>
      <vt:lpstr>Recording an Inspection (cont.)</vt:lpstr>
      <vt:lpstr>Recording an Inspection (cont.)</vt:lpstr>
      <vt:lpstr>Recording an Inspection (cont.)</vt:lpstr>
      <vt:lpstr>Inspection App monitoring</vt:lpstr>
      <vt:lpstr>BMP Success Factors</vt:lpstr>
      <vt:lpstr>Vegetation</vt:lpstr>
      <vt:lpstr>Two-day Drain Time</vt:lpstr>
      <vt:lpstr>Protection</vt:lpstr>
      <vt:lpstr>Cleanliness</vt:lpstr>
      <vt:lpstr>What maintenance is needed between inspections?  </vt:lpstr>
      <vt:lpstr>What maintenance is needed between inspections? (cont) </vt:lpstr>
      <vt:lpstr>What maintenance is needed between inspections? (cont) </vt:lpstr>
      <vt:lpstr>Practice: What maintenance is needed?</vt:lpstr>
      <vt:lpstr>Inspecting your stormwater BMP annually</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Ashley Faurote</cp:lastModifiedBy>
  <cp:revision>4</cp:revision>
  <dcterms:created xsi:type="dcterms:W3CDTF">2016-05-16T18:29:05Z</dcterms:created>
  <dcterms:modified xsi:type="dcterms:W3CDTF">2025-01-10T19:50:28Z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0x0101009B781AA3B52EC646A7EEEDB623D9E016</vt:lpwstr>
  </property>
  <property fmtid="{D5CDD505-2E9C-101B-9397-08002B2CF9AE}" pid="3" name="MediaServiceImageTags">
    <vt:lpwstr/>
  </property>
</Properties>
</file>