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0F_DE64C5C5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66" r:id="rId7"/>
    <p:sldId id="267" r:id="rId8"/>
    <p:sldId id="268" r:id="rId9"/>
    <p:sldId id="285" r:id="rId10"/>
    <p:sldId id="286" r:id="rId11"/>
    <p:sldId id="259" r:id="rId12"/>
    <p:sldId id="262" r:id="rId13"/>
    <p:sldId id="263" r:id="rId14"/>
    <p:sldId id="264" r:id="rId15"/>
    <p:sldId id="265" r:id="rId16"/>
    <p:sldId id="287" r:id="rId17"/>
    <p:sldId id="261" r:id="rId18"/>
    <p:sldId id="260" r:id="rId19"/>
    <p:sldId id="269" r:id="rId20"/>
    <p:sldId id="270" r:id="rId21"/>
    <p:sldId id="271" r:id="rId22"/>
    <p:sldId id="281" r:id="rId23"/>
    <p:sldId id="282" r:id="rId24"/>
    <p:sldId id="283" r:id="rId25"/>
    <p:sldId id="272" r:id="rId26"/>
    <p:sldId id="288" r:id="rId27"/>
    <p:sldId id="274" r:id="rId28"/>
    <p:sldId id="27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B438B5-580D-1240-DCEF-32066F6EE655}" name="Hannah Allen" initials="HA" userId="S::hrgufa@cityoffortwayne.org::56e02fc2-f9c4-4c08-878a-afb8dfaa58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515"/>
    <a:srgbClr val="003767"/>
    <a:srgbClr val="2E9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82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978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omments/modernComment_10F_DE64C5C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97C51A3-A1C6-47AC-81F2-FAD6EC919744}" authorId="{7DB438B5-580D-1240-DCEF-32066F6EE655}" created="2025-06-03T18:12:16.612">
    <pc:sldMkLst xmlns:pc="http://schemas.microsoft.com/office/powerpoint/2013/main/command">
      <pc:docMk/>
      <pc:sldMk cId="3731146181" sldId="271"/>
    </pc:sldMkLst>
    <p188:txBody>
      <a:bodyPr/>
      <a:lstStyle/>
      <a:p>
        <a:r>
          <a:rPr lang="en-US"/>
          <a:t>One comment I would expect us to get would be the elevation of the site. That was the main problem at colonial heritage, which is an extreme example, but making sure  homeowners have a clear example of what they will be looking at out their back window is important. If it will be a mound/ tall vegetation etc.. They may be resistant but it is better than the alternative of going in to remediate work already done.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039C-AF75-42EA-A3E7-894104E6CB16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85E3A-2FB6-4430-9070-9E453B5B2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0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85E3A-2FB6-4430-9070-9E453B5B24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01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BEC6A-203A-424C-BEE9-502C7CE4F1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19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BEC6A-203A-424C-BEE9-502C7CE4F15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231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can see</a:t>
            </a:r>
          </a:p>
          <a:p>
            <a:r>
              <a:rPr lang="en-US" baseline="0" dirty="0"/>
              <a:t>We have very large system within city</a:t>
            </a:r>
          </a:p>
          <a:p>
            <a:r>
              <a:rPr lang="en-US" baseline="0" dirty="0"/>
              <a:t>This is one of the reasons we ask residents to keep their inlets and catch basins clear of debris.</a:t>
            </a:r>
          </a:p>
          <a:p>
            <a:r>
              <a:rPr lang="en-US" baseline="0" dirty="0"/>
              <a:t>21,000 inlets and catch basins.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BEC6A-203A-424C-BEE9-502C7CE4F15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36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66967"/>
            <a:ext cx="6858000" cy="1655762"/>
          </a:xfrm>
          <a:solidFill>
            <a:srgbClr val="FDB515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09600" y="1760803"/>
            <a:ext cx="5242560" cy="1790118"/>
          </a:xfrm>
          <a:prstGeom prst="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9600" y="1524000"/>
            <a:ext cx="5242560" cy="1819275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844275" y="1724478"/>
            <a:ext cx="4804049" cy="1475117"/>
          </a:xfrm>
          <a:solidFill>
            <a:srgbClr val="FDB515"/>
          </a:solidFill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/>
          <a:stretch/>
        </p:blipFill>
        <p:spPr>
          <a:xfrm>
            <a:off x="5852160" y="1519237"/>
            <a:ext cx="2891939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881431" y="6327322"/>
            <a:ext cx="293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utilities.cityoffortwayne.org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85614"/>
            <a:ext cx="1280160" cy="9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67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AD5B8A4-AE41-4E58-B6C3-3BFD1DD27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69422"/>
            <a:ext cx="6474278" cy="1068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216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779813"/>
            <a:ext cx="1971675" cy="4397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779813"/>
            <a:ext cx="5800725" cy="43971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03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D9388FD-E534-4B69-9201-E0859DA0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69422"/>
            <a:ext cx="6474278" cy="1068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195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6763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B5960C4-B810-4806-8005-664F1AE8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69422"/>
            <a:ext cx="6474278" cy="1068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110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A707373-E728-4A84-A1F1-37CD636F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69422"/>
            <a:ext cx="6474278" cy="1068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66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F4BA4F4-A40A-4A2F-88C5-905468AAD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69422"/>
            <a:ext cx="6474278" cy="1068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44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4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738994"/>
            <a:ext cx="4629150" cy="412205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8E312AD-DB93-4307-8530-618DFEF9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69422"/>
            <a:ext cx="6474278" cy="1068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5779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1738994"/>
            <a:ext cx="4629150" cy="412205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38994"/>
            <a:ext cx="2949178" cy="412999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6008D0-2C6D-4CAD-A3FF-FA9780AAA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269422"/>
            <a:ext cx="6474278" cy="1068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135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61256" y="1340388"/>
            <a:ext cx="6702881" cy="305850"/>
          </a:xfrm>
          <a:prstGeom prst="rect">
            <a:avLst/>
          </a:prstGeom>
          <a:solidFill>
            <a:srgbClr val="003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 userDrawn="1"/>
        </p:nvSpPr>
        <p:spPr>
          <a:xfrm>
            <a:off x="261257" y="122464"/>
            <a:ext cx="6702880" cy="1297654"/>
          </a:xfrm>
          <a:prstGeom prst="rect">
            <a:avLst/>
          </a:prstGeom>
          <a:solidFill>
            <a:srgbClr val="FDB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1886" y="269422"/>
            <a:ext cx="6474278" cy="1068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137" y="183515"/>
            <a:ext cx="2076935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0" y="5921449"/>
            <a:ext cx="1097280" cy="78089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5935437" y="6298563"/>
            <a:ext cx="2669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utilities.cityoffortwayne.org</a:t>
            </a:r>
          </a:p>
        </p:txBody>
      </p:sp>
    </p:spTree>
    <p:extLst>
      <p:ext uri="{BB962C8B-B14F-4D97-AF65-F5344CB8AC3E}">
        <p14:creationId xmlns:p14="http://schemas.microsoft.com/office/powerpoint/2010/main" val="10995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F_DE64C5C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7B01857-18EF-4CD3-A9FD-E8D0406D9D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Tamarack and Blum Neighborhoods</a:t>
            </a:r>
          </a:p>
          <a:p>
            <a:endParaRPr lang="en-US" dirty="0"/>
          </a:p>
          <a:p>
            <a:r>
              <a:rPr lang="en-US" dirty="0"/>
              <a:t>Public Meeting </a:t>
            </a:r>
          </a:p>
          <a:p>
            <a:r>
              <a:rPr lang="en-US" dirty="0"/>
              <a:t>June 9</a:t>
            </a:r>
            <a:r>
              <a:rPr lang="en-US" baseline="30000" dirty="0"/>
              <a:t>th</a:t>
            </a:r>
            <a:r>
              <a:rPr lang="en-US" dirty="0"/>
              <a:t> ,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F0848D-A769-4035-9FE7-0A34C8C86E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Tamarack Storm Improvement – Phase 1</a:t>
            </a:r>
          </a:p>
        </p:txBody>
      </p:sp>
    </p:spTree>
    <p:extLst>
      <p:ext uri="{BB962C8B-B14F-4D97-AF65-F5344CB8AC3E}">
        <p14:creationId xmlns:p14="http://schemas.microsoft.com/office/powerpoint/2010/main" val="3656797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FA08A-30E4-1534-8C69-581C5FDBA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2A92A-77C8-326F-8E91-7B37D74C5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Bullerman Drain History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565E8-69D3-AC29-7D44-E6C359F90AE0}"/>
              </a:ext>
            </a:extLst>
          </p:cNvPr>
          <p:cNvSpPr txBox="1"/>
          <p:nvPr/>
        </p:nvSpPr>
        <p:spPr>
          <a:xfrm>
            <a:off x="237843" y="4900410"/>
            <a:ext cx="154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1964- Aerial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8AA789-7735-513D-A5E6-ED5C3B789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129" y="1418301"/>
            <a:ext cx="5363742" cy="543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6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51A42-C2BA-6307-FD1E-4C0A4376B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057E-321D-1478-4C50-43679D5C2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Bullerman Drain History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DCB7D7-37DA-F9D5-393D-F10478CDA264}"/>
              </a:ext>
            </a:extLst>
          </p:cNvPr>
          <p:cNvSpPr txBox="1"/>
          <p:nvPr/>
        </p:nvSpPr>
        <p:spPr>
          <a:xfrm>
            <a:off x="458377" y="4436515"/>
            <a:ext cx="154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1972- Aerial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60C91-BE7C-2496-6236-BC2B07B77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83" y="1410056"/>
            <a:ext cx="5283033" cy="544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66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E5CA3-9A34-AF73-BBD4-AD7DCB63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D739F-AB64-875E-B191-34C7EC8E6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Bullerman Drain History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D498F-C1C7-E1E2-E55B-9A7F16F21749}"/>
              </a:ext>
            </a:extLst>
          </p:cNvPr>
          <p:cNvSpPr txBox="1"/>
          <p:nvPr/>
        </p:nvSpPr>
        <p:spPr>
          <a:xfrm>
            <a:off x="135294" y="6071184"/>
            <a:ext cx="154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1986- Aerial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305CA3-DC1A-DC19-D81E-EEDD03EA0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28" y="1427148"/>
            <a:ext cx="5267343" cy="5430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1911F5-AD0F-8A7C-BEFC-1C47F9609A81}"/>
              </a:ext>
            </a:extLst>
          </p:cNvPr>
          <p:cNvSpPr txBox="1"/>
          <p:nvPr/>
        </p:nvSpPr>
        <p:spPr>
          <a:xfrm>
            <a:off x="6144322" y="5960089"/>
            <a:ext cx="286438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Drain watershed developed </a:t>
            </a:r>
          </a:p>
        </p:txBody>
      </p:sp>
    </p:spTree>
    <p:extLst>
      <p:ext uri="{BB962C8B-B14F-4D97-AF65-F5344CB8AC3E}">
        <p14:creationId xmlns:p14="http://schemas.microsoft.com/office/powerpoint/2010/main" val="2309262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268EEB-9C8E-2878-BDAD-7B616FA767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902"/>
          <a:stretch>
            <a:fillRect/>
          </a:stretch>
        </p:blipFill>
        <p:spPr>
          <a:xfrm>
            <a:off x="1393317" y="1126412"/>
            <a:ext cx="6357366" cy="57315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58BC9A1-8720-8E98-8A04-ED07D9147CD1}"/>
              </a:ext>
            </a:extLst>
          </p:cNvPr>
          <p:cNvSpPr txBox="1">
            <a:spLocks/>
          </p:cNvSpPr>
          <p:nvPr/>
        </p:nvSpPr>
        <p:spPr>
          <a:xfrm>
            <a:off x="436491" y="525901"/>
            <a:ext cx="6474278" cy="73418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Stormwater System Today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08B6D4-A0E5-A6AD-9FF7-B2DD07F7351D}"/>
              </a:ext>
            </a:extLst>
          </p:cNvPr>
          <p:cNvSpPr txBox="1"/>
          <p:nvPr/>
        </p:nvSpPr>
        <p:spPr>
          <a:xfrm>
            <a:off x="39030" y="3868203"/>
            <a:ext cx="1576125" cy="646331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Neighborhood Storm System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EF9A61-EB0C-35C9-6C39-790E632492FB}"/>
              </a:ext>
            </a:extLst>
          </p:cNvPr>
          <p:cNvCxnSpPr>
            <a:cxnSpLocks/>
          </p:cNvCxnSpPr>
          <p:nvPr/>
        </p:nvCxnSpPr>
        <p:spPr>
          <a:xfrm flipV="1">
            <a:off x="1646663" y="4051613"/>
            <a:ext cx="2985158" cy="1916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E137AD-7F85-98CD-F2F9-DA5345F61A2D}"/>
              </a:ext>
            </a:extLst>
          </p:cNvPr>
          <p:cNvCxnSpPr>
            <a:cxnSpLocks/>
          </p:cNvCxnSpPr>
          <p:nvPr/>
        </p:nvCxnSpPr>
        <p:spPr>
          <a:xfrm flipV="1">
            <a:off x="1646663" y="4051613"/>
            <a:ext cx="472694" cy="1916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760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Drainage Complaints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C57FA-4137-3170-853B-0167403F2597}"/>
              </a:ext>
            </a:extLst>
          </p:cNvPr>
          <p:cNvSpPr txBox="1"/>
          <p:nvPr/>
        </p:nvSpPr>
        <p:spPr>
          <a:xfrm>
            <a:off x="2643995" y="5961810"/>
            <a:ext cx="3856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Reminder </a:t>
            </a:r>
            <a:r>
              <a:rPr lang="en-US" dirty="0"/>
              <a:t>– Call 311 to report issues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003786-9667-A810-7A38-A3CFB2917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680" y="1610472"/>
            <a:ext cx="7642639" cy="4351338"/>
          </a:xfrm>
        </p:spPr>
      </p:pic>
    </p:spTree>
    <p:extLst>
      <p:ext uri="{BB962C8B-B14F-4D97-AF65-F5344CB8AC3E}">
        <p14:creationId xmlns:p14="http://schemas.microsoft.com/office/powerpoint/2010/main" val="3043979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08F7EA9-C37F-44CE-ABD1-EB96C2920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Drainage Issues </a:t>
            </a:r>
          </a:p>
        </p:txBody>
      </p:sp>
      <p:pic>
        <p:nvPicPr>
          <p:cNvPr id="10" name="Content Placeholder 9" descr="A flooded street with houses and trees&#10;&#10;AI-generated content may be incorrect.">
            <a:extLst>
              <a:ext uri="{FF2B5EF4-FFF2-40B4-BE49-F238E27FC236}">
                <a16:creationId xmlns:a16="http://schemas.microsoft.com/office/drawing/2014/main" id="{503F1E1A-DFCF-B270-8767-A6FD137DF8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7" y="1780294"/>
            <a:ext cx="4487412" cy="2529880"/>
          </a:xfrm>
        </p:spPr>
      </p:pic>
      <p:pic>
        <p:nvPicPr>
          <p:cNvPr id="12" name="Content Placeholder 11" descr="A picture containing outdoor, sky, ground, grass&#10;&#10;AI-generated content may be incorrect.">
            <a:extLst>
              <a:ext uri="{FF2B5EF4-FFF2-40B4-BE49-F238E27FC236}">
                <a16:creationId xmlns:a16="http://schemas.microsoft.com/office/drawing/2014/main" id="{BED0145D-A62E-759D-69B0-08328CF879C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801" y="4290468"/>
            <a:ext cx="4554199" cy="2567532"/>
          </a:xfrm>
        </p:spPr>
      </p:pic>
    </p:spTree>
    <p:extLst>
      <p:ext uri="{BB962C8B-B14F-4D97-AF65-F5344CB8AC3E}">
        <p14:creationId xmlns:p14="http://schemas.microsoft.com/office/powerpoint/2010/main" val="149631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D1423-9872-FC91-51EF-F654152C7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FCBFDB-1A88-E181-97A4-DE6DA9C12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Drainage Issues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91CA4-44F2-A197-A6D5-7C00E0996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17" y="1738860"/>
            <a:ext cx="7418488" cy="42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47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2AE024C-CBB4-AF92-2298-41744A1D2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CACFDE-169A-A83B-DD97-A1183425637A}"/>
              </a:ext>
            </a:extLst>
          </p:cNvPr>
          <p:cNvSpPr txBox="1"/>
          <p:nvPr/>
        </p:nvSpPr>
        <p:spPr>
          <a:xfrm>
            <a:off x="908057" y="1647452"/>
            <a:ext cx="238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New Bioswale outfall into </a:t>
            </a:r>
            <a:r>
              <a:rPr lang="en-US" dirty="0" err="1"/>
              <a:t>Schoppman</a:t>
            </a:r>
            <a:r>
              <a:rPr lang="en-US" dirty="0"/>
              <a:t> Drain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81C30D-5BAE-DDCD-E73B-02155C7F8273}"/>
              </a:ext>
            </a:extLst>
          </p:cNvPr>
          <p:cNvSpPr txBox="1"/>
          <p:nvPr/>
        </p:nvSpPr>
        <p:spPr>
          <a:xfrm>
            <a:off x="527285" y="2689116"/>
            <a:ext cx="238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New Stormwater Quality Unit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97E87D-2338-A1EA-976E-F4432214C75F}"/>
              </a:ext>
            </a:extLst>
          </p:cNvPr>
          <p:cNvCxnSpPr>
            <a:cxnSpLocks/>
          </p:cNvCxnSpPr>
          <p:nvPr/>
        </p:nvCxnSpPr>
        <p:spPr>
          <a:xfrm flipV="1">
            <a:off x="4889241" y="3237722"/>
            <a:ext cx="817699" cy="1483568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6C495D8-3582-F21E-DB83-95F5F4D50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113" y="-6805"/>
            <a:ext cx="4158288" cy="68648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662EAA-C51A-EB11-779A-B9469C1B97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5706940" y="25847"/>
            <a:ext cx="345904" cy="15652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6AAC04-F97C-E5A3-7117-27EC426A4D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5449727" y="1473224"/>
            <a:ext cx="257213" cy="15390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4DA2CB-AFB9-DD48-DACA-27984A56A3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5706940" y="2867947"/>
            <a:ext cx="459782" cy="4757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0AE460-5B97-9AA5-6E8D-F7CD85DE6B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rcRect t="701"/>
          <a:stretch>
            <a:fillRect/>
          </a:stretch>
        </p:blipFill>
        <p:spPr>
          <a:xfrm>
            <a:off x="5269007" y="3343721"/>
            <a:ext cx="1050829" cy="301445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DFF9C45-E836-A1E7-D0C8-990B3DCDD5A0}"/>
              </a:ext>
            </a:extLst>
          </p:cNvPr>
          <p:cNvCxnSpPr>
            <a:cxnSpLocks/>
          </p:cNvCxnSpPr>
          <p:nvPr/>
        </p:nvCxnSpPr>
        <p:spPr>
          <a:xfrm flipV="1">
            <a:off x="3249299" y="477721"/>
            <a:ext cx="2630593" cy="1407926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418ADE-778A-6916-868B-7A9B871F513C}"/>
              </a:ext>
            </a:extLst>
          </p:cNvPr>
          <p:cNvCxnSpPr>
            <a:cxnSpLocks/>
          </p:cNvCxnSpPr>
          <p:nvPr/>
        </p:nvCxnSpPr>
        <p:spPr>
          <a:xfrm flipV="1">
            <a:off x="2832298" y="1273896"/>
            <a:ext cx="3047594" cy="1738386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874E730-F8A1-11D2-29F8-92559FA00AB9}"/>
              </a:ext>
            </a:extLst>
          </p:cNvPr>
          <p:cNvSpPr txBox="1"/>
          <p:nvPr/>
        </p:nvSpPr>
        <p:spPr>
          <a:xfrm>
            <a:off x="391886" y="4298191"/>
            <a:ext cx="238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Storm Main extensions  for Phase 2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E70F7BB-8F79-3AD8-E48B-A02056D8C36E}"/>
              </a:ext>
            </a:extLst>
          </p:cNvPr>
          <p:cNvCxnSpPr>
            <a:cxnSpLocks/>
          </p:cNvCxnSpPr>
          <p:nvPr/>
        </p:nvCxnSpPr>
        <p:spPr>
          <a:xfrm flipV="1">
            <a:off x="2679184" y="3569161"/>
            <a:ext cx="2618906" cy="106047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CBC94EF-55B6-6353-3622-02EE87356C6C}"/>
              </a:ext>
            </a:extLst>
          </p:cNvPr>
          <p:cNvCxnSpPr>
            <a:cxnSpLocks/>
          </p:cNvCxnSpPr>
          <p:nvPr/>
        </p:nvCxnSpPr>
        <p:spPr>
          <a:xfrm>
            <a:off x="2679184" y="4629631"/>
            <a:ext cx="2770543" cy="727115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117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0AFD0-5288-0F3A-CC3F-E27AC3F13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057F5D-2AA2-3149-D941-4908B000FD4B}"/>
              </a:ext>
            </a:extLst>
          </p:cNvPr>
          <p:cNvSpPr txBox="1"/>
          <p:nvPr/>
        </p:nvSpPr>
        <p:spPr>
          <a:xfrm>
            <a:off x="391886" y="2038350"/>
            <a:ext cx="3321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Highlight the Bioswale outfall to </a:t>
            </a:r>
            <a:r>
              <a:rPr lang="en-US" dirty="0" err="1"/>
              <a:t>Schoppman</a:t>
            </a:r>
            <a:r>
              <a:rPr lang="en-US" dirty="0"/>
              <a:t> drain</a:t>
            </a:r>
          </a:p>
          <a:p>
            <a:endParaRPr lang="en-US" dirty="0"/>
          </a:p>
          <a:p>
            <a:r>
              <a:rPr lang="en-US" dirty="0"/>
              <a:t>Highlight Water Quality Unit</a:t>
            </a:r>
          </a:p>
          <a:p>
            <a:endParaRPr lang="en-US" dirty="0"/>
          </a:p>
          <a:p>
            <a:r>
              <a:rPr lang="en-US" dirty="0"/>
              <a:t>Show Storm Extensions for Phase 2 improvements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14618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82CB-656D-A033-7B87-8BFAF1413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Back/Side Yard Work Limits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0EDF4-25F0-B828-63D1-BCCFBEBA9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" y="1059180"/>
            <a:ext cx="5773103" cy="3109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142B44-667B-9EFF-91B8-73076786C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043078"/>
            <a:ext cx="8458200" cy="281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79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1F981-70B9-CDEE-2631-DD51E1679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City Utilities – Stormwater Program </a:t>
            </a:r>
          </a:p>
          <a:p>
            <a:r>
              <a:rPr lang="en-US" dirty="0"/>
              <a:t>Neighborhood Drainage History</a:t>
            </a:r>
          </a:p>
          <a:p>
            <a:r>
              <a:rPr lang="en-US" dirty="0"/>
              <a:t>Drainage Issues</a:t>
            </a:r>
          </a:p>
          <a:p>
            <a:r>
              <a:rPr lang="en-US" dirty="0"/>
              <a:t>Proposed Solution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Question and Answers</a:t>
            </a:r>
          </a:p>
          <a:p>
            <a:r>
              <a:rPr lang="en-US" dirty="0"/>
              <a:t>Small Group Discussion/Detailed Drawing Review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26F106-38E6-B9BF-9B41-24773CF59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Agenda</a:t>
            </a:r>
          </a:p>
        </p:txBody>
      </p:sp>
    </p:spTree>
    <p:extLst>
      <p:ext uri="{BB962C8B-B14F-4D97-AF65-F5344CB8AC3E}">
        <p14:creationId xmlns:p14="http://schemas.microsoft.com/office/powerpoint/2010/main" val="3928627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9F29-3AC9-B397-FDB2-76FEC5DB3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Back/Side Yard Work Limits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3BC80-78D1-7B8C-D609-BEA937871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6864"/>
            <a:ext cx="9144000" cy="323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0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5E30D-FB13-E486-2440-61C37CF4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Bioswale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AFBD64-BCE7-C9F1-29FE-EA2E73E3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80" y="1701352"/>
            <a:ext cx="4358640" cy="458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43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38CC6-BE2D-237C-C281-61CC86399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Construction Photos</a:t>
            </a:r>
          </a:p>
        </p:txBody>
      </p:sp>
      <p:pic>
        <p:nvPicPr>
          <p:cNvPr id="3" name="Picture 2" descr="C:\Users\bnbafa\Downloads\83384-04-15-16 Final Grading on site looking Southwest.jpg">
            <a:extLst>
              <a:ext uri="{FF2B5EF4-FFF2-40B4-BE49-F238E27FC236}">
                <a16:creationId xmlns:a16="http://schemas.microsoft.com/office/drawing/2014/main" id="{89081B24-2623-510B-1390-F7632D70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061" y="2392680"/>
            <a:ext cx="3832644" cy="287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C9047634-B479-1F28-4F71-E72F52D38E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7B8FD2-C1F6-DE1F-E9D1-55FAC9399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60" y="1727926"/>
            <a:ext cx="2363547" cy="4232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7DF037-63B4-29D4-F950-FB3EBC69A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94" y="1085850"/>
            <a:ext cx="2401691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61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755E0-3555-4942-65C3-03207F52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Phase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309A0-D8A7-4A3C-0BDB-52D62F58F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39" y="1440180"/>
            <a:ext cx="5949315" cy="5417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47096F-266D-6AB6-5166-6F9A59BE20DF}"/>
              </a:ext>
            </a:extLst>
          </p:cNvPr>
          <p:cNvSpPr txBox="1"/>
          <p:nvPr/>
        </p:nvSpPr>
        <p:spPr>
          <a:xfrm>
            <a:off x="259080" y="3977640"/>
            <a:ext cx="2727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2: Will include stormwater improvements in Area 7 &amp; 8 </a:t>
            </a:r>
          </a:p>
        </p:txBody>
      </p:sp>
    </p:spTree>
    <p:extLst>
      <p:ext uri="{BB962C8B-B14F-4D97-AF65-F5344CB8AC3E}">
        <p14:creationId xmlns:p14="http://schemas.microsoft.com/office/powerpoint/2010/main" val="916880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85A3F9-6AA7-323D-09B4-A581E761F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886" y="3300255"/>
            <a:ext cx="4088034" cy="2832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22649-E357-EE18-8504-194AF1379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– Anticipated Schedule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037278-D193-0551-13DE-FD55BDB13C4C}"/>
              </a:ext>
            </a:extLst>
          </p:cNvPr>
          <p:cNvSpPr txBox="1"/>
          <p:nvPr/>
        </p:nvSpPr>
        <p:spPr>
          <a:xfrm>
            <a:off x="391886" y="1696853"/>
            <a:ext cx="5132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Complete Final Design, Property Acquisition, Permitting, and Utility Coordination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Anticipate bidding to start late fall/early winter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Construction anticipated to start Beginning of 2026 and continue through Summer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7399E-9AE4-8000-6A3E-65FA4DDA94A3}"/>
              </a:ext>
            </a:extLst>
          </p:cNvPr>
          <p:cNvSpPr txBox="1"/>
          <p:nvPr/>
        </p:nvSpPr>
        <p:spPr>
          <a:xfrm>
            <a:off x="259080" y="3977640"/>
            <a:ext cx="4152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info will be on City Utilities Website (including this presentation after the meeting)</a:t>
            </a:r>
          </a:p>
          <a:p>
            <a:endParaRPr lang="en-US" dirty="0"/>
          </a:p>
          <a:p>
            <a:r>
              <a:rPr lang="en-US" u="sng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utilities.cityoffortwayne.org/tamarack</a:t>
            </a:r>
            <a:endParaRPr lang="en-US" dirty="0"/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757D4092-C519-BD5E-B093-BEB29A0C0E7D}"/>
              </a:ext>
            </a:extLst>
          </p:cNvPr>
          <p:cNvSpPr/>
          <p:nvPr/>
        </p:nvSpPr>
        <p:spPr>
          <a:xfrm>
            <a:off x="4244340" y="4611578"/>
            <a:ext cx="1280160" cy="673702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64120-3B85-B9CB-8025-2C2C48301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7ACED-20F1-DE04-19A3-A9EB78726B0D}"/>
              </a:ext>
            </a:extLst>
          </p:cNvPr>
          <p:cNvSpPr txBox="1"/>
          <p:nvPr/>
        </p:nvSpPr>
        <p:spPr>
          <a:xfrm>
            <a:off x="-76200" y="2967334"/>
            <a:ext cx="47935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Jacob Fowler </a:t>
            </a:r>
          </a:p>
          <a:p>
            <a:pPr algn="ctr"/>
            <a:r>
              <a:rPr lang="en-US" dirty="0"/>
              <a:t>Project Manager</a:t>
            </a:r>
          </a:p>
          <a:p>
            <a:pPr algn="ctr"/>
            <a:r>
              <a:rPr lang="en-US" dirty="0"/>
              <a:t>City of Fort Wayne – Utilities Engineering</a:t>
            </a:r>
          </a:p>
          <a:p>
            <a:pPr algn="ctr"/>
            <a:r>
              <a:rPr lang="en-US" dirty="0"/>
              <a:t>427-2681</a:t>
            </a:r>
          </a:p>
          <a:p>
            <a:pPr algn="ctr"/>
            <a:r>
              <a:rPr lang="en-US" dirty="0"/>
              <a:t>Jacob.Fowler@cityoffortwayne.org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3E090-4A77-1C6F-8DD9-BEB9EF474D85}"/>
              </a:ext>
            </a:extLst>
          </p:cNvPr>
          <p:cNvSpPr txBox="1"/>
          <p:nvPr/>
        </p:nvSpPr>
        <p:spPr>
          <a:xfrm>
            <a:off x="4469402" y="2967334"/>
            <a:ext cx="47935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Kristen Buell, P.E.</a:t>
            </a:r>
          </a:p>
          <a:p>
            <a:pPr algn="ctr"/>
            <a:r>
              <a:rPr lang="en-US" dirty="0"/>
              <a:t>Wet Weather Engineer</a:t>
            </a:r>
          </a:p>
          <a:p>
            <a:pPr algn="ctr"/>
            <a:r>
              <a:rPr lang="en-US" dirty="0"/>
              <a:t>City of Fort Wayne – Utilities Engineering</a:t>
            </a:r>
          </a:p>
          <a:p>
            <a:pPr algn="ctr"/>
            <a:r>
              <a:rPr lang="en-US" dirty="0"/>
              <a:t>427-2583</a:t>
            </a:r>
          </a:p>
          <a:p>
            <a:pPr algn="ctr"/>
            <a:r>
              <a:rPr lang="en-US" dirty="0"/>
              <a:t>Kristen.Buell@cityoffortwayne.org</a:t>
            </a:r>
          </a:p>
        </p:txBody>
      </p:sp>
    </p:spTree>
    <p:extLst>
      <p:ext uri="{BB962C8B-B14F-4D97-AF65-F5344CB8AC3E}">
        <p14:creationId xmlns:p14="http://schemas.microsoft.com/office/powerpoint/2010/main" val="3501869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3262" y="1563196"/>
            <a:ext cx="7052830" cy="2465027"/>
          </a:xfrm>
        </p:spPr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Stormwater Utility established - 1991  	</a:t>
            </a:r>
          </a:p>
          <a:p>
            <a:r>
              <a:rPr lang="en-US" dirty="0"/>
              <a:t>NPDES Permit Phase II implementation - 2004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History of Stormwater Utility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/>
          <a:stretch/>
        </p:blipFill>
        <p:spPr>
          <a:xfrm>
            <a:off x="6232467" y="1987904"/>
            <a:ext cx="2329925" cy="3723439"/>
          </a:xfrm>
          <a:prstGeom prst="rect">
            <a:avLst/>
          </a:prstGeom>
        </p:spPr>
      </p:pic>
      <p:pic>
        <p:nvPicPr>
          <p:cNvPr id="15364" name="Picture 4" descr="http://www.rheinzink.us/uploads/pics/02072012_product_menu_gutter_systems_web_dk_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8" y="3163237"/>
            <a:ext cx="4807745" cy="254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77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30463" y="1797248"/>
            <a:ext cx="4669610" cy="3263504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Every property contributes to runoff</a:t>
            </a:r>
          </a:p>
          <a:p>
            <a:pPr lvl="0"/>
            <a:r>
              <a:rPr lang="en-US" dirty="0"/>
              <a:t>Property Protection</a:t>
            </a:r>
          </a:p>
          <a:p>
            <a:pPr lvl="0"/>
            <a:r>
              <a:rPr lang="en-US" dirty="0"/>
              <a:t>Water Quality Protection</a:t>
            </a:r>
          </a:p>
          <a:p>
            <a:endParaRPr lang="en-US" dirty="0"/>
          </a:p>
        </p:txBody>
      </p:sp>
      <p:pic>
        <p:nvPicPr>
          <p:cNvPr id="4" name="Picture 2" descr="S:\City Utilities\CU Administration\Web Update Photos\Crews-Trucks in the Field\Stormwater Tru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04" y="3769318"/>
            <a:ext cx="2152860" cy="182941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665" y="3761525"/>
            <a:ext cx="3328674" cy="221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\\san\gov\City Utilities\CU Administration\Pictures\Stormwater\rain-gutter-300x19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82" y="2105451"/>
            <a:ext cx="2461348" cy="16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\\san\gov\City Utilities\CU Administration\Pictures\Stormwater\White downspou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696" y="3542534"/>
            <a:ext cx="2243572" cy="168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D3E98102-A27C-5A67-3195-7CF20256BC35}"/>
              </a:ext>
            </a:extLst>
          </p:cNvPr>
          <p:cNvSpPr txBox="1">
            <a:spLocks/>
          </p:cNvSpPr>
          <p:nvPr/>
        </p:nvSpPr>
        <p:spPr>
          <a:xfrm>
            <a:off x="391886" y="269422"/>
            <a:ext cx="6474278" cy="1068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/>
              <a:t>What does the Stormwater Utility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463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2020 Stormwater System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17" y="2226469"/>
            <a:ext cx="7886700" cy="3263504"/>
          </a:xfrm>
        </p:spPr>
        <p:txBody>
          <a:bodyPr/>
          <a:lstStyle/>
          <a:p>
            <a:pPr marL="342900"/>
            <a:r>
              <a:rPr lang="en-US" sz="2400" dirty="0"/>
              <a:t>691 miles of storm pipe</a:t>
            </a:r>
          </a:p>
          <a:p>
            <a:pPr marL="342900"/>
            <a:r>
              <a:rPr lang="en-US" sz="2400" dirty="0"/>
              <a:t>74 miles of major ditches</a:t>
            </a:r>
          </a:p>
          <a:p>
            <a:pPr marL="342900"/>
            <a:r>
              <a:rPr lang="en-US" sz="2400" dirty="0"/>
              <a:t>20,503 inlets</a:t>
            </a:r>
          </a:p>
          <a:p>
            <a:pPr marL="342900"/>
            <a:r>
              <a:rPr lang="en-US" sz="2400" dirty="0"/>
              <a:t>756 catch basins</a:t>
            </a:r>
          </a:p>
          <a:p>
            <a:pPr marL="342900"/>
            <a:r>
              <a:rPr lang="en-US" sz="2400" dirty="0"/>
              <a:t>10,489 storm manholes</a:t>
            </a:r>
          </a:p>
          <a:p>
            <a:pPr marL="342900"/>
            <a:r>
              <a:rPr lang="en-US" sz="2400" dirty="0"/>
              <a:t>Detention facilities</a:t>
            </a:r>
          </a:p>
          <a:p>
            <a:pPr marL="342900"/>
            <a:r>
              <a:rPr lang="en-US" sz="2400" dirty="0"/>
              <a:t>92 sq. miles service area</a:t>
            </a:r>
          </a:p>
          <a:p>
            <a:pPr marL="342900"/>
            <a:endParaRPr lang="en-US" sz="2400" dirty="0"/>
          </a:p>
          <a:p>
            <a:endParaRPr lang="en-US" dirty="0"/>
          </a:p>
        </p:txBody>
      </p:sp>
      <p:pic>
        <p:nvPicPr>
          <p:cNvPr id="3074" name="Picture 2" descr="C:\Users\fjsufa\Desktop\DRA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12810" r="6746"/>
          <a:stretch/>
        </p:blipFill>
        <p:spPr bwMode="auto">
          <a:xfrm>
            <a:off x="4246323" y="2246187"/>
            <a:ext cx="1909159" cy="121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73" y="2414603"/>
            <a:ext cx="27432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\\san\gov\City Utilities\CU Administration\Pictures\Stormwater\stormwewer flows to po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454" y="3596379"/>
            <a:ext cx="1820011" cy="18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112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 Drains Fort Wayne 2025</a:t>
            </a:r>
          </a:p>
        </p:txBody>
      </p:sp>
      <p:pic>
        <p:nvPicPr>
          <p:cNvPr id="3" name="Picture 2" descr="A group of people sitting on a bench&#10;&#10;AI-generated content may be incorrect.">
            <a:extLst>
              <a:ext uri="{FF2B5EF4-FFF2-40B4-BE49-F238E27FC236}">
                <a16:creationId xmlns:a16="http://schemas.microsoft.com/office/drawing/2014/main" id="{48CDCB7A-BE90-F0E3-796A-4B36BA47F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75" y="2175412"/>
            <a:ext cx="1993067" cy="1505197"/>
          </a:xfrm>
          <a:prstGeom prst="rect">
            <a:avLst/>
          </a:prstGeom>
        </p:spPr>
      </p:pic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68F4A896-50C1-1AD8-55CE-8C2BC0737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13" y="2122578"/>
            <a:ext cx="1363921" cy="715065"/>
          </a:xfrm>
          <a:prstGeom prst="rect">
            <a:avLst/>
          </a:prstGeom>
        </p:spPr>
      </p:pic>
      <p:pic>
        <p:nvPicPr>
          <p:cNvPr id="10" name="Picture 9" descr="A family posing for a picture&#10;&#10;AI-generated content may be incorrect.">
            <a:extLst>
              <a:ext uri="{FF2B5EF4-FFF2-40B4-BE49-F238E27FC236}">
                <a16:creationId xmlns:a16="http://schemas.microsoft.com/office/drawing/2014/main" id="{2E6E24CB-765B-FF9A-AEDE-60AA818C1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2" t="14610" r="17867" b="44120"/>
          <a:stretch>
            <a:fillRect/>
          </a:stretch>
        </p:blipFill>
        <p:spPr>
          <a:xfrm>
            <a:off x="2209678" y="2175412"/>
            <a:ext cx="1783853" cy="1745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C975FF-2150-CDA9-B4AF-83B473ED674B}"/>
              </a:ext>
            </a:extLst>
          </p:cNvPr>
          <p:cNvSpPr txBox="1"/>
          <p:nvPr/>
        </p:nvSpPr>
        <p:spPr>
          <a:xfrm flipH="1">
            <a:off x="4154356" y="2350311"/>
            <a:ext cx="322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767"/>
                </a:solidFill>
                <a:latin typeface="Raleway" pitchFamily="2" charset="0"/>
              </a:rPr>
              <a:t>BE A STORM DRAINER!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110059-1727-B33F-1293-CE58ACA4DBD9}"/>
              </a:ext>
            </a:extLst>
          </p:cNvPr>
          <p:cNvSpPr txBox="1"/>
          <p:nvPr/>
        </p:nvSpPr>
        <p:spPr>
          <a:xfrm>
            <a:off x="4465525" y="2696560"/>
            <a:ext cx="32254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a </a:t>
            </a:r>
            <a:r>
              <a:rPr lang="en-US" sz="1350" b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lcoal</a:t>
            </a:r>
            <a:r>
              <a:rPr lang="en-US" sz="13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hero. Help clear trash and debris from your storm drains to help keep our rivers healthy and to prevent flooding in your neighborhoods! </a:t>
            </a:r>
          </a:p>
          <a:p>
            <a:endParaRPr lang="en-US" sz="135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5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Register today and receive a FREE cleaning kit and t-shirts for you, family and friends! </a:t>
            </a:r>
          </a:p>
          <a:p>
            <a:endParaRPr lang="en-US" sz="1500" b="1" dirty="0"/>
          </a:p>
          <a:p>
            <a:pPr algn="ctr"/>
            <a:r>
              <a:rPr lang="en-US" sz="1500" b="1" dirty="0">
                <a:solidFill>
                  <a:srgbClr val="00A65E"/>
                </a:solidFill>
                <a:latin typeface="Raleway" pitchFamily="2" charset="0"/>
              </a:rPr>
              <a:t>ONLY RAIN IN THE DRAIN.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D35BDD-F6A5-9721-4C95-B32463642E66}"/>
              </a:ext>
            </a:extLst>
          </p:cNvPr>
          <p:cNvSpPr txBox="1"/>
          <p:nvPr/>
        </p:nvSpPr>
        <p:spPr>
          <a:xfrm>
            <a:off x="4086025" y="4889468"/>
            <a:ext cx="384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Raleway" pitchFamily="2" charset="0"/>
              </a:rPr>
              <a:t>CleanDrainsintheFort.org</a:t>
            </a:r>
          </a:p>
        </p:txBody>
      </p:sp>
      <p:pic>
        <p:nvPicPr>
          <p:cNvPr id="17" name="Picture 16" descr="A picture containing person, water sport, swimming&#10;&#10;AI-generated content may be incorrect.">
            <a:extLst>
              <a:ext uri="{FF2B5EF4-FFF2-40B4-BE49-F238E27FC236}">
                <a16:creationId xmlns:a16="http://schemas.microsoft.com/office/drawing/2014/main" id="{5B23397E-016C-A0AE-0F4C-88CA07008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-12579"/>
          <a:stretch>
            <a:fillRect/>
          </a:stretch>
        </p:blipFill>
        <p:spPr>
          <a:xfrm>
            <a:off x="234375" y="3680608"/>
            <a:ext cx="2386793" cy="1656608"/>
          </a:xfrm>
          <a:prstGeom prst="rect">
            <a:avLst/>
          </a:prstGeom>
        </p:spPr>
      </p:pic>
      <p:pic>
        <p:nvPicPr>
          <p:cNvPr id="12" name="Picture 11" descr="A picture containing stuffed&#10;&#10;AI-generated content may be incorrect.">
            <a:extLst>
              <a:ext uri="{FF2B5EF4-FFF2-40B4-BE49-F238E27FC236}">
                <a16:creationId xmlns:a16="http://schemas.microsoft.com/office/drawing/2014/main" id="{34EC6B54-EE8D-E318-4182-6F0F602ECC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t="6240" r="37359" b="8051"/>
          <a:stretch>
            <a:fillRect/>
          </a:stretch>
        </p:blipFill>
        <p:spPr>
          <a:xfrm rot="5400000">
            <a:off x="2294059" y="3616986"/>
            <a:ext cx="1656608" cy="178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12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906F3-362C-46D1-8D98-CE398160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72" y="890023"/>
            <a:ext cx="6773125" cy="924605"/>
          </a:xfrm>
        </p:spPr>
        <p:txBody>
          <a:bodyPr/>
          <a:lstStyle/>
          <a:p>
            <a:r>
              <a:rPr lang="en-US" dirty="0"/>
              <a:t>CATCHING RAIN</a:t>
            </a:r>
          </a:p>
        </p:txBody>
      </p:sp>
      <p:pic>
        <p:nvPicPr>
          <p:cNvPr id="6" name="Content Placeholder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F788E524-E9C5-12FC-99DC-2F0B8A3CF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r="22032"/>
          <a:stretch>
            <a:fillRect/>
          </a:stretch>
        </p:blipFill>
        <p:spPr>
          <a:xfrm>
            <a:off x="2070466" y="2182312"/>
            <a:ext cx="3683369" cy="206831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C41951-8783-A1F9-C2DE-FAFAEEA5AEA5}"/>
              </a:ext>
            </a:extLst>
          </p:cNvPr>
          <p:cNvSpPr txBox="1"/>
          <p:nvPr/>
        </p:nvSpPr>
        <p:spPr>
          <a:xfrm>
            <a:off x="5844329" y="2273383"/>
            <a:ext cx="3117273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A65E"/>
                </a:solidFill>
                <a:latin typeface="Raleway" pitchFamily="2" charset="0"/>
              </a:rPr>
              <a:t>CatchingRainFW.org</a:t>
            </a:r>
          </a:p>
          <a:p>
            <a:endParaRPr lang="en-US" sz="1350" dirty="0"/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-Build &amp; register your rain garden</a:t>
            </a: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-Rain Garden workshop classes</a:t>
            </a: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-Learn stormwater management practices</a:t>
            </a:r>
          </a:p>
        </p:txBody>
      </p:sp>
      <p:pic>
        <p:nvPicPr>
          <p:cNvPr id="13" name="Picture 12" descr="Logo&#10;&#10;AI-generated content may be incorrect.">
            <a:extLst>
              <a:ext uri="{FF2B5EF4-FFF2-40B4-BE49-F238E27FC236}">
                <a16:creationId xmlns:a16="http://schemas.microsoft.com/office/drawing/2014/main" id="{28531D1F-7994-A561-5F3B-B46FDA81D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09" y="4311187"/>
            <a:ext cx="1435894" cy="692944"/>
          </a:xfrm>
          <a:prstGeom prst="rect">
            <a:avLst/>
          </a:prstGeom>
        </p:spPr>
      </p:pic>
      <p:pic>
        <p:nvPicPr>
          <p:cNvPr id="15" name="Picture 14" descr="Logo&#10;&#10;AI-generated content may be incorrect.">
            <a:extLst>
              <a:ext uri="{FF2B5EF4-FFF2-40B4-BE49-F238E27FC236}">
                <a16:creationId xmlns:a16="http://schemas.microsoft.com/office/drawing/2014/main" id="{3728BA29-6758-AA8E-ED04-44A6FDED2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72" y="4875646"/>
            <a:ext cx="1871663" cy="650081"/>
          </a:xfrm>
          <a:prstGeom prst="rect">
            <a:avLst/>
          </a:prstGeom>
        </p:spPr>
      </p:pic>
      <p:pic>
        <p:nvPicPr>
          <p:cNvPr id="17" name="Picture 16" descr="Logo&#10;&#10;AI-generated content may be incorrect.">
            <a:extLst>
              <a:ext uri="{FF2B5EF4-FFF2-40B4-BE49-F238E27FC236}">
                <a16:creationId xmlns:a16="http://schemas.microsoft.com/office/drawing/2014/main" id="{6E5CF74F-E4C7-4A09-9CF4-51874FF9F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902" y="4250625"/>
            <a:ext cx="1539434" cy="564459"/>
          </a:xfrm>
          <a:prstGeom prst="rect">
            <a:avLst/>
          </a:prstGeom>
        </p:spPr>
      </p:pic>
      <p:pic>
        <p:nvPicPr>
          <p:cNvPr id="19" name="Picture 18" descr="A group of flowers&#10;&#10;AI-generated content may be incorrect.">
            <a:extLst>
              <a:ext uri="{FF2B5EF4-FFF2-40B4-BE49-F238E27FC236}">
                <a16:creationId xmlns:a16="http://schemas.microsoft.com/office/drawing/2014/main" id="{CBDCD5F9-1312-53DD-706B-F36810D173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0" y="3371886"/>
            <a:ext cx="1435894" cy="1076921"/>
          </a:xfrm>
          <a:prstGeom prst="rect">
            <a:avLst/>
          </a:prstGeom>
        </p:spPr>
      </p:pic>
      <p:pic>
        <p:nvPicPr>
          <p:cNvPr id="21" name="Picture 20" descr="A group of yellow flowers&#10;&#10;AI-generated content may be incorrect.">
            <a:extLst>
              <a:ext uri="{FF2B5EF4-FFF2-40B4-BE49-F238E27FC236}">
                <a16:creationId xmlns:a16="http://schemas.microsoft.com/office/drawing/2014/main" id="{E6F26329-4653-4140-B792-71748561A9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0" y="4448806"/>
            <a:ext cx="1435894" cy="1076921"/>
          </a:xfrm>
          <a:prstGeom prst="rect">
            <a:avLst/>
          </a:prstGeom>
        </p:spPr>
      </p:pic>
      <p:pic>
        <p:nvPicPr>
          <p:cNvPr id="23" name="Picture 22" descr="Icon&#10;&#10;AI-generated content may be incorrect.">
            <a:extLst>
              <a:ext uri="{FF2B5EF4-FFF2-40B4-BE49-F238E27FC236}">
                <a16:creationId xmlns:a16="http://schemas.microsoft.com/office/drawing/2014/main" id="{B5E84DC3-A495-EF91-CCEE-EE2ADEFBAA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6" y="2258081"/>
            <a:ext cx="1135856" cy="9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76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0FC32-A633-DCA2-4980-D12C5979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Schoppman</a:t>
            </a:r>
            <a:r>
              <a:rPr lang="en-US" dirty="0"/>
              <a:t> Drain History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77360E-058F-5B73-19DE-D84CE5B2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416" y="1625293"/>
            <a:ext cx="5107168" cy="5232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63E40F-53DA-A9DB-3318-5EC42E959103}"/>
              </a:ext>
            </a:extLst>
          </p:cNvPr>
          <p:cNvSpPr txBox="1"/>
          <p:nvPr/>
        </p:nvSpPr>
        <p:spPr>
          <a:xfrm>
            <a:off x="290775" y="5392309"/>
            <a:ext cx="154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1938- Aerial</a:t>
            </a:r>
          </a:p>
        </p:txBody>
      </p:sp>
    </p:spTree>
    <p:extLst>
      <p:ext uri="{BB962C8B-B14F-4D97-AF65-F5344CB8AC3E}">
        <p14:creationId xmlns:p14="http://schemas.microsoft.com/office/powerpoint/2010/main" val="332091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746B4-6ADB-AE62-A01B-325628F0C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D7ABB-3F6A-0831-380C-4AC0D393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Bullerman Drain History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EB3-6BC5-9B01-E205-EBF7B9CEE286}"/>
              </a:ext>
            </a:extLst>
          </p:cNvPr>
          <p:cNvSpPr txBox="1"/>
          <p:nvPr/>
        </p:nvSpPr>
        <p:spPr>
          <a:xfrm>
            <a:off x="316413" y="5133010"/>
            <a:ext cx="154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1957- Aerial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32F12-2302-B8B4-39EE-90E2BA67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735" y="1657884"/>
            <a:ext cx="5222530" cy="520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96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ty Utilitie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E9FB5"/>
      </a:accent1>
      <a:accent2>
        <a:srgbClr val="84AD40"/>
      </a:accent2>
      <a:accent3>
        <a:srgbClr val="003767"/>
      </a:accent3>
      <a:accent4>
        <a:srgbClr val="0067A6"/>
      </a:accent4>
      <a:accent5>
        <a:srgbClr val="00A65E"/>
      </a:accent5>
      <a:accent6>
        <a:srgbClr val="FDB51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ormwater" id="{50FBBF8E-9D33-422B-B0AB-EAB7548932D8}" vid="{D05105D5-C830-47F7-855B-1ED495FAE2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 xmlns="94870b7d-bff6-4491-98e1-49c503fd500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D113C8A0618E4AA73B679B8D1FA646" ma:contentTypeVersion="12" ma:contentTypeDescription="Create a new document." ma:contentTypeScope="" ma:versionID="891a9a3bf6270f4ab5cb1db72f9ada2b">
  <xsd:schema xmlns:xsd="http://www.w3.org/2001/XMLSchema" xmlns:xs="http://www.w3.org/2001/XMLSchema" xmlns:p="http://schemas.microsoft.com/office/2006/metadata/properties" xmlns:ns2="94870b7d-bff6-4491-98e1-49c503fd5000" xmlns:ns3="ded6c920-f3b3-48e3-8832-31ec5898325c" targetNamespace="http://schemas.microsoft.com/office/2006/metadata/properties" ma:root="true" ma:fieldsID="85fca897211aa277cc1a51f7715c9501" ns2:_="" ns3:_="">
    <xsd:import namespace="94870b7d-bff6-4491-98e1-49c503fd5000"/>
    <xsd:import namespace="ded6c920-f3b3-48e3-8832-31ec5898325c"/>
    <xsd:element name="properties">
      <xsd:complexType>
        <xsd:sequence>
          <xsd:element name="documentManagement">
            <xsd:complexType>
              <xsd:all>
                <xsd:element ref="ns2:Comment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70b7d-bff6-4491-98e1-49c503fd5000" elementFormDefault="qualified">
    <xsd:import namespace="http://schemas.microsoft.com/office/2006/documentManagement/types"/>
    <xsd:import namespace="http://schemas.microsoft.com/office/infopath/2007/PartnerControls"/>
    <xsd:element name="Comment" ma:index="8" nillable="true" ma:displayName="Comment" ma:internalName="Comment">
      <xsd:simpleType>
        <xsd:restriction base="dms:Note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d6c920-f3b3-48e3-8832-31ec5898325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85A727-8A19-4F71-95BF-81528624C0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3E4F97-C612-4D52-BF05-22FA37E23530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ded6c920-f3b3-48e3-8832-31ec5898325c"/>
    <ds:schemaRef ds:uri="http://purl.org/dc/elements/1.1/"/>
    <ds:schemaRef ds:uri="94870b7d-bff6-4491-98e1-49c503fd5000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C86B04B-10BD-4D09-9C24-1E52BBE5D4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870b7d-bff6-4491-98e1-49c503fd5000"/>
    <ds:schemaRef ds:uri="ded6c920-f3b3-48e3-8832-31ec589832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3029</TotalTime>
  <Words>455</Words>
  <Application>Microsoft Office PowerPoint</Application>
  <PresentationFormat>On-screen Show (4:3)</PresentationFormat>
  <Paragraphs>104</Paragraphs>
  <Slides>25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Arial</vt:lpstr>
      <vt:lpstr>Calibri</vt:lpstr>
      <vt:lpstr>Courier New</vt:lpstr>
      <vt:lpstr>Lato</vt:lpstr>
      <vt:lpstr>Raleway</vt:lpstr>
      <vt:lpstr>Office Theme</vt:lpstr>
      <vt:lpstr>PowerPoint Presentation</vt:lpstr>
      <vt:lpstr>Meeting Agenda</vt:lpstr>
      <vt:lpstr>History of Stormwater Utility</vt:lpstr>
      <vt:lpstr>PowerPoint Presentation</vt:lpstr>
      <vt:lpstr>2020 Stormwater System Size</vt:lpstr>
      <vt:lpstr>Clean Drains Fort Wayne 2025</vt:lpstr>
      <vt:lpstr>CATCHING RAIN</vt:lpstr>
      <vt:lpstr>Schoppman Drain History</vt:lpstr>
      <vt:lpstr>Bullerman Drain History</vt:lpstr>
      <vt:lpstr>Bullerman Drain History</vt:lpstr>
      <vt:lpstr>Bullerman Drain History</vt:lpstr>
      <vt:lpstr>Bullerman Drain History</vt:lpstr>
      <vt:lpstr>PowerPoint Presentation</vt:lpstr>
      <vt:lpstr>Drainage Complaints</vt:lpstr>
      <vt:lpstr>Drainage Issues </vt:lpstr>
      <vt:lpstr>Drainage Issues </vt:lpstr>
      <vt:lpstr>Proposed Solution</vt:lpstr>
      <vt:lpstr>Proposed Solution</vt:lpstr>
      <vt:lpstr>Back/Side Yard Work Limits</vt:lpstr>
      <vt:lpstr>Back/Side Yard Work Limits</vt:lpstr>
      <vt:lpstr>Bioswale Example</vt:lpstr>
      <vt:lpstr>Example Construction Photos</vt:lpstr>
      <vt:lpstr>Future Phase 2</vt:lpstr>
      <vt:lpstr>Next Steps – Anticipated Schedule </vt:lpstr>
      <vt:lpstr>Questions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</dc:creator>
  <cp:lastModifiedBy>Jacob Fowler</cp:lastModifiedBy>
  <cp:revision>46</cp:revision>
  <dcterms:created xsi:type="dcterms:W3CDTF">2016-05-16T18:29:05Z</dcterms:created>
  <dcterms:modified xsi:type="dcterms:W3CDTF">2025-06-09T13:28:44Z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0x010100FDD113C8A0618E4AA73B679B8D1FA646</vt:lpwstr>
  </property>
  <property fmtid="{D5CDD505-2E9C-101B-9397-08002B2CF9AE}" pid="3" name="MediaServiceImageTags">
    <vt:lpwstr/>
  </property>
</Properties>
</file>